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56"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S" initials="KS" lastIdx="2" clrIdx="0">
    <p:extLst>
      <p:ext uri="{19B8F6BF-5375-455C-9EA6-DF929625EA0E}">
        <p15:presenceInfo xmlns:p15="http://schemas.microsoft.com/office/powerpoint/2012/main" userId="8ae49f0618ba51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B2B34-8DFF-416C-8337-56086D80BFBE}" v="192" dt="2020-05-12T12:28:28.5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50" autoAdjust="0"/>
  </p:normalViewPr>
  <p:slideViewPr>
    <p:cSldViewPr snapToGrid="0">
      <p:cViewPr varScale="1">
        <p:scale>
          <a:sx n="58" d="100"/>
          <a:sy n="58" d="100"/>
        </p:scale>
        <p:origin x="161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7800-B394-477B-A5AC-A870B66341C6}" type="datetimeFigureOut">
              <a:rPr lang="nl-NL" smtClean="0"/>
              <a:t>16-6-2020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40767-057A-4A36-AA9A-27E9F730CA6D}" type="slidenum">
              <a:rPr lang="nl-NL" smtClean="0"/>
              <a:t>‹nr.›</a:t>
            </a:fld>
            <a:endParaRPr lang="nl-NL"/>
          </a:p>
        </p:txBody>
      </p:sp>
    </p:spTree>
    <p:extLst>
      <p:ext uri="{BB962C8B-B14F-4D97-AF65-F5344CB8AC3E}">
        <p14:creationId xmlns:p14="http://schemas.microsoft.com/office/powerpoint/2010/main" val="13008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PQEG352O7Z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f_kw_Wytt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Dg6DZbeD2o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640767-057A-4A36-AA9A-27E9F730CA6D}" type="slidenum">
              <a:rPr lang="nl-NL" smtClean="0"/>
              <a:t>2</a:t>
            </a:fld>
            <a:endParaRPr lang="nl-NL"/>
          </a:p>
        </p:txBody>
      </p:sp>
    </p:spTree>
    <p:extLst>
      <p:ext uri="{BB962C8B-B14F-4D97-AF65-F5344CB8AC3E}">
        <p14:creationId xmlns:p14="http://schemas.microsoft.com/office/powerpoint/2010/main" val="164208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Leg uit dat deze tekst een onzintekst is. De tekst is geschreven in een niet-bestaande taal.</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Opdracht </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Laat de deelnemers de tekst lezen en de bijbehorende vragen beantwoorden. </a:t>
            </a:r>
          </a:p>
          <a:p>
            <a:pPr rtl="0" fontAlgn="base"/>
            <a:r>
              <a:rPr lang="nl-NL" sz="1200" b="0" i="0" kern="1200" dirty="0">
                <a:solidFill>
                  <a:schemeClr val="tx1"/>
                </a:solidFill>
                <a:effectLst/>
                <a:latin typeface="+mn-lt"/>
                <a:ea typeface="+mn-ea"/>
                <a:cs typeface="+mn-cs"/>
              </a:rPr>
              <a:t>Vraag daarna aan de deelnemers wat ze hebben gedaan om antwoord te kunnen geven op de vragen. </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Nabespreking</a:t>
            </a:r>
          </a:p>
          <a:p>
            <a:pPr rtl="0" fontAlgn="base"/>
            <a:r>
              <a:rPr lang="nl-NL" sz="1200" b="0" i="0" kern="1200" dirty="0">
                <a:solidFill>
                  <a:schemeClr val="tx1"/>
                </a:solidFill>
                <a:effectLst/>
                <a:latin typeface="+mn-lt"/>
                <a:ea typeface="+mn-ea"/>
                <a:cs typeface="+mn-cs"/>
              </a:rPr>
              <a:t>Wat is de conclusie? Kennis over de grammatica van jouw moedertaal (in dit geval de Nederlandse taal) pas je automatisch toe op een onbekende taal. </a:t>
            </a:r>
          </a:p>
          <a:p>
            <a:pPr rtl="0" fontAlgn="base"/>
            <a:r>
              <a:rPr lang="nl-NL" sz="1200" b="0" i="0" kern="1200" dirty="0">
                <a:solidFill>
                  <a:schemeClr val="tx1"/>
                </a:solidFill>
                <a:effectLst/>
                <a:latin typeface="+mn-lt"/>
                <a:ea typeface="+mn-ea"/>
                <a:cs typeface="+mn-cs"/>
              </a:rPr>
              <a:t>Een NT2’er zal dan ook in eerste instantie proberen om betekenis te geven aan de tekst vanuit de grammaticaregels van zijn of haar moedertaal, bijvoorbeeld op het gebied van zinsbouw en vervoeging van werkwoorden. Bij het spreken zal hij of zij beginnen vanuit het ritme en de melodie zoals hij of zij deze kent vanuit zijn of haar moedertaal.</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11</a:t>
            </a:fld>
            <a:endParaRPr lang="nl-NL"/>
          </a:p>
        </p:txBody>
      </p:sp>
    </p:spTree>
    <p:extLst>
      <p:ext uri="{BB962C8B-B14F-4D97-AF65-F5344CB8AC3E}">
        <p14:creationId xmlns:p14="http://schemas.microsoft.com/office/powerpoint/2010/main" val="294054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Een ervaren lezer combineert visuele en niet-visuele informatie om een tekst te begrijpen.  </a:t>
            </a:r>
          </a:p>
          <a:p>
            <a:pPr rtl="0" fontAlgn="base"/>
            <a:r>
              <a:rPr lang="nl-NL" sz="1200" b="0" i="0" kern="1200" dirty="0">
                <a:solidFill>
                  <a:schemeClr val="tx1"/>
                </a:solidFill>
                <a:effectLst/>
                <a:latin typeface="+mn-lt"/>
                <a:ea typeface="+mn-ea"/>
                <a:cs typeface="+mn-cs"/>
              </a:rPr>
              <a:t>Visuele informatie is informatie die je met je ogen kunt zien: tekens, kenmerken van teksten, illustraties en lay-out. </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Laat de deelnemers ervaren hoe visuele informatie werkt. </a:t>
            </a:r>
          </a:p>
          <a:p>
            <a:pPr rtl="0" fontAlgn="base"/>
            <a:r>
              <a:rPr lang="nl-NL" sz="1200" b="0" i="0" kern="1200" dirty="0">
                <a:solidFill>
                  <a:schemeClr val="tx1"/>
                </a:solidFill>
                <a:effectLst/>
                <a:latin typeface="+mn-lt"/>
                <a:ea typeface="+mn-ea"/>
                <a:cs typeface="+mn-cs"/>
              </a:rPr>
              <a:t>Geef elke deelnemer een krant of een Succes!-boekje en laat ze een tekst uitzoeken die zij aantrekkelijk vinden.</a:t>
            </a:r>
          </a:p>
          <a:p>
            <a:pPr rtl="0" fontAlgn="base"/>
            <a:r>
              <a:rPr lang="nl-NL" sz="1200" b="0" i="0" kern="1200" dirty="0">
                <a:solidFill>
                  <a:schemeClr val="tx1"/>
                </a:solidFill>
                <a:effectLst/>
                <a:latin typeface="+mn-lt"/>
                <a:ea typeface="+mn-ea"/>
                <a:cs typeface="+mn-cs"/>
              </a:rPr>
              <a:t>De deelnemers krijgen een minuut om hun keuze te maken.</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Vraag de deelnemers vervolgens hoe zij tot hun keuze zijn gekomen. Vaak zullen deelnemers visuele informatie noemen. </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Nabespreking</a:t>
            </a:r>
          </a:p>
          <a:p>
            <a:pPr rtl="0" fontAlgn="base"/>
            <a:r>
              <a:rPr lang="nl-NL" sz="1200" b="0" i="0" kern="1200" dirty="0">
                <a:solidFill>
                  <a:schemeClr val="tx1"/>
                </a:solidFill>
                <a:effectLst/>
                <a:latin typeface="+mn-lt"/>
                <a:ea typeface="+mn-ea"/>
                <a:cs typeface="+mn-cs"/>
              </a:rPr>
              <a:t>Noem bij het nabespreken de begrippen skimmen en scannen.</a:t>
            </a:r>
          </a:p>
          <a:p>
            <a:pPr rtl="0" fontAlgn="base"/>
            <a:r>
              <a:rPr lang="nl-NL" sz="1200" b="0" i="0" kern="1200" dirty="0">
                <a:solidFill>
                  <a:schemeClr val="tx1"/>
                </a:solidFill>
                <a:effectLst/>
                <a:latin typeface="+mn-lt"/>
                <a:ea typeface="+mn-ea"/>
                <a:cs typeface="+mn-cs"/>
              </a:rPr>
              <a:t>Hebben de deelnemers hun keuze gemaakt op basis van globale informatie? Dan hebben zij geskimd.</a:t>
            </a:r>
          </a:p>
          <a:p>
            <a:pPr rtl="0" fontAlgn="base"/>
            <a:r>
              <a:rPr lang="nl-NL" sz="1200" b="0" i="0" kern="1200" dirty="0">
                <a:solidFill>
                  <a:schemeClr val="tx1"/>
                </a:solidFill>
                <a:effectLst/>
                <a:latin typeface="+mn-lt"/>
                <a:ea typeface="+mn-ea"/>
                <a:cs typeface="+mn-cs"/>
              </a:rPr>
              <a:t>Hebben zij specifiek gezocht naar woorden in de tekst, de titel en/of kopjes, een prijs of een telefoonnummer? Dan hebben zij gescand.</a:t>
            </a:r>
          </a:p>
          <a:p>
            <a:pPr rtl="0" fontAlgn="base"/>
            <a:r>
              <a:rPr lang="nl-NL" sz="1200" b="0" i="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12</a:t>
            </a:fld>
            <a:endParaRPr lang="nl-NL"/>
          </a:p>
        </p:txBody>
      </p:sp>
    </p:spTree>
    <p:extLst>
      <p:ext uri="{BB962C8B-B14F-4D97-AF65-F5344CB8AC3E}">
        <p14:creationId xmlns:p14="http://schemas.microsoft.com/office/powerpoint/2010/main" val="298131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Niet-visuele informatie is informatie die ‘in je hoofd zit’. Dat is bijvoorbeeld kennis over letters (klanken, lettercombinaties), over grammatica (woordvolgorde, de tijd van werkwoorden) en over de wereld (voorkennis, verwachtingen). </a:t>
            </a:r>
          </a:p>
          <a:p>
            <a:endParaRPr lang="nl-NL" sz="1200" b="0"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Opdracht</a:t>
            </a:r>
          </a:p>
          <a:p>
            <a:r>
              <a:rPr lang="nl-NL" sz="1200" b="0" i="0" kern="1200" dirty="0">
                <a:solidFill>
                  <a:schemeClr val="tx1"/>
                </a:solidFill>
                <a:effectLst/>
                <a:latin typeface="+mn-lt"/>
                <a:ea typeface="+mn-ea"/>
                <a:cs typeface="+mn-cs"/>
              </a:rPr>
              <a:t>Laat de deelnemers het volgende filmpje bekijken. Daarbij moeten ze specifiek letten op de punten die op deze dia staan.</a:t>
            </a:r>
          </a:p>
          <a:p>
            <a:endParaRPr lang="nl-NL" dirty="0"/>
          </a:p>
          <a:p>
            <a:r>
              <a:rPr lang="nl-NL" dirty="0">
                <a:hlinkClick r:id="rId3"/>
              </a:rPr>
              <a:t>https://www.youtube.com/watch?v=PQEG352O7Z8</a:t>
            </a:r>
            <a:r>
              <a:rPr lang="nl-NL" dirty="0"/>
              <a:t> – </a:t>
            </a:r>
            <a:r>
              <a:rPr lang="nl-NL" i="1" dirty="0"/>
              <a:t>Video 13 Juf Nina voor de kleuters - Voorlezen ‘De </a:t>
            </a:r>
            <a:r>
              <a:rPr lang="nl-NL" i="1" dirty="0" err="1"/>
              <a:t>Gruffalo</a:t>
            </a:r>
            <a:r>
              <a:rPr lang="nl-NL" i="1" dirty="0"/>
              <a:t>’ </a:t>
            </a:r>
            <a:r>
              <a:rPr lang="nl-NL" dirty="0"/>
              <a:t>(van Juf Nina voor de kleuters)</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13</a:t>
            </a:fld>
            <a:endParaRPr lang="nl-NL"/>
          </a:p>
        </p:txBody>
      </p:sp>
    </p:spTree>
    <p:extLst>
      <p:ext uri="{BB962C8B-B14F-4D97-AF65-F5344CB8AC3E}">
        <p14:creationId xmlns:p14="http://schemas.microsoft.com/office/powerpoint/2010/main" val="17277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Vat met elkaar samen wat lezen is:</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 een actieve denktaak</a:t>
            </a:r>
          </a:p>
          <a:p>
            <a:pPr rtl="0" fontAlgn="base"/>
            <a:r>
              <a:rPr lang="nl-NL" sz="1200" b="0" i="0" kern="1200" dirty="0">
                <a:solidFill>
                  <a:schemeClr val="tx1"/>
                </a:solidFill>
                <a:effectLst/>
                <a:latin typeface="+mn-lt"/>
                <a:ea typeface="+mn-ea"/>
                <a:cs typeface="+mn-cs"/>
              </a:rPr>
              <a:t>- een betekenis geven aan de letters die je leest </a:t>
            </a:r>
          </a:p>
          <a:p>
            <a:pPr rtl="0" fontAlgn="base"/>
            <a:r>
              <a:rPr lang="nl-NL" sz="1200" b="0" i="0" kern="1200" dirty="0">
                <a:solidFill>
                  <a:schemeClr val="tx1"/>
                </a:solidFill>
                <a:effectLst/>
                <a:latin typeface="+mn-lt"/>
                <a:ea typeface="+mn-ea"/>
                <a:cs typeface="+mn-cs"/>
              </a:rPr>
              <a:t>- het inzetten en combineren van kennis en vaardigheden</a:t>
            </a:r>
          </a:p>
          <a:p>
            <a:pPr rtl="0" fontAlgn="base"/>
            <a:r>
              <a:rPr lang="nl-NL" sz="1200" b="0" i="0" kern="1200" dirty="0">
                <a:solidFill>
                  <a:schemeClr val="tx1"/>
                </a:solidFill>
                <a:effectLst/>
                <a:latin typeface="+mn-lt"/>
                <a:ea typeface="+mn-ea"/>
                <a:cs typeface="+mn-cs"/>
              </a:rPr>
              <a:t>- het koppelen van visuele en niet-visuele informatie</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14</a:t>
            </a:fld>
            <a:endParaRPr lang="nl-NL"/>
          </a:p>
        </p:txBody>
      </p:sp>
    </p:spTree>
    <p:extLst>
      <p:ext uri="{BB962C8B-B14F-4D97-AF65-F5344CB8AC3E}">
        <p14:creationId xmlns:p14="http://schemas.microsoft.com/office/powerpoint/2010/main" val="770226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Weten de deelnemers nog wat het VUT-model is? Herhaal het eventueel.</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Bepaal samen met je maatje wat zijn of haar leerdoel is. Wat wil hij of zij leren? </a:t>
            </a:r>
          </a:p>
          <a:p>
            <a:pPr rtl="0" fontAlgn="base"/>
            <a:r>
              <a:rPr lang="nl-NL" sz="1200" b="0" i="0" kern="1200" dirty="0">
                <a:solidFill>
                  <a:schemeClr val="tx1"/>
                </a:solidFill>
                <a:effectLst/>
                <a:latin typeface="+mn-lt"/>
                <a:ea typeface="+mn-ea"/>
                <a:cs typeface="+mn-cs"/>
              </a:rPr>
              <a:t>Wat kan je maatje al en/of hoe pakt hij of zij normaal gesproken een leesopdracht aan?</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Bepaal dan welke leesstrategieën bij je maatje passen.</a:t>
            </a:r>
          </a:p>
          <a:p>
            <a:pPr rtl="0" fontAlgn="base"/>
            <a:r>
              <a:rPr lang="nl-NL" sz="1200" b="0" i="0" kern="1200" dirty="0">
                <a:solidFill>
                  <a:schemeClr val="tx1"/>
                </a:solidFill>
                <a:effectLst/>
                <a:latin typeface="+mn-lt"/>
                <a:ea typeface="+mn-ea"/>
                <a:cs typeface="+mn-cs"/>
              </a:rPr>
              <a:t>Kies een strategie die je gebruikt vóór het lezen, een strategie die je gebruikt tijdens het lezen en een strategie die je gebruikt na het lezen.</a:t>
            </a:r>
          </a:p>
          <a:p>
            <a:pPr rtl="0" fontAlgn="base"/>
            <a:r>
              <a:rPr lang="nl-NL" sz="1200" b="0" i="0" kern="1200" dirty="0">
                <a:solidFill>
                  <a:schemeClr val="tx1"/>
                </a:solidFill>
                <a:effectLst/>
                <a:latin typeface="+mn-lt"/>
                <a:ea typeface="+mn-ea"/>
                <a:cs typeface="+mn-cs"/>
              </a:rPr>
              <a:t>Zorg ervoor dat de strategieën bij je maatje passen. Bedenk ook waarom deze strategieën zinvol kunnen zijn.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15</a:t>
            </a:fld>
            <a:endParaRPr lang="nl-NL"/>
          </a:p>
        </p:txBody>
      </p:sp>
    </p:spTree>
    <p:extLst>
      <p:ext uri="{BB962C8B-B14F-4D97-AF65-F5344CB8AC3E}">
        <p14:creationId xmlns:p14="http://schemas.microsoft.com/office/powerpoint/2010/main" val="143457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Laat de deelnemers in een rollenspel hun plan van aanpak met leesstrategieën uitvoeren. Dit doen zij stapsgewijs.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Bij de uitvoering maken de deelnemers gebruik van een tekst die zij met hun maatje zouden kunnen lezen.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16</a:t>
            </a:fld>
            <a:endParaRPr lang="nl-NL"/>
          </a:p>
        </p:txBody>
      </p:sp>
    </p:spTree>
    <p:extLst>
      <p:ext uri="{BB962C8B-B14F-4D97-AF65-F5344CB8AC3E}">
        <p14:creationId xmlns:p14="http://schemas.microsoft.com/office/powerpoint/2010/main" val="168014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Opdracht</a:t>
            </a:r>
          </a:p>
          <a:p>
            <a:r>
              <a:rPr lang="nl-NL" sz="1200" b="0" i="0" kern="1200" dirty="0">
                <a:solidFill>
                  <a:schemeClr val="tx1"/>
                </a:solidFill>
                <a:effectLst/>
                <a:latin typeface="+mn-lt"/>
                <a:ea typeface="+mn-ea"/>
                <a:cs typeface="+mn-cs"/>
              </a:rPr>
              <a:t>Ook dit doen de deelnemers in een rollenspel. Het ‘maatje’ geeft feedback op de rol van de ‘taalbuddy’. De vragen van dia 14 fungeren als uitgangspunt.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17</a:t>
            </a:fld>
            <a:endParaRPr lang="nl-NL"/>
          </a:p>
        </p:txBody>
      </p:sp>
    </p:spTree>
    <p:extLst>
      <p:ext uri="{BB962C8B-B14F-4D97-AF65-F5344CB8AC3E}">
        <p14:creationId xmlns:p14="http://schemas.microsoft.com/office/powerpoint/2010/main" val="400980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Voor een taalbuddy is het belangrijk om te weten wat concreet het verschil is tussen een gemakkelijke en een moeilijke tekst.</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Opdracht</a:t>
            </a:r>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Bekijk samen de volgende drie teksten uit Succes!-boekjes:</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Instroom - IN15 - </a:t>
            </a:r>
            <a:r>
              <a:rPr lang="nl-NL" sz="1200" b="0" i="1" kern="1200" dirty="0">
                <a:solidFill>
                  <a:schemeClr val="tx1"/>
                </a:solidFill>
                <a:effectLst/>
                <a:latin typeface="+mn-lt"/>
                <a:ea typeface="+mn-ea"/>
                <a:cs typeface="+mn-cs"/>
              </a:rPr>
              <a:t>Huisdieren</a:t>
            </a:r>
            <a:r>
              <a:rPr lang="nl-NL" sz="1200" b="0" i="0" kern="1200" dirty="0">
                <a:solidFill>
                  <a:schemeClr val="tx1"/>
                </a:solidFill>
                <a:effectLst/>
                <a:latin typeface="+mn-lt"/>
                <a:ea typeface="+mn-ea"/>
                <a:cs typeface="+mn-cs"/>
              </a:rPr>
              <a:t> - opdracht 4 (p.8) </a:t>
            </a:r>
          </a:p>
          <a:p>
            <a:pPr rtl="0" fontAlgn="base"/>
            <a:r>
              <a:rPr lang="nl-NL" sz="1200" b="0" i="0" kern="1200" dirty="0">
                <a:solidFill>
                  <a:schemeClr val="tx1"/>
                </a:solidFill>
                <a:effectLst/>
                <a:latin typeface="+mn-lt"/>
                <a:ea typeface="+mn-ea"/>
                <a:cs typeface="+mn-cs"/>
              </a:rPr>
              <a:t>1F - 1F19 - </a:t>
            </a:r>
            <a:r>
              <a:rPr lang="nl-NL" sz="1200" b="0" i="1" kern="1200" dirty="0">
                <a:solidFill>
                  <a:schemeClr val="tx1"/>
                </a:solidFill>
                <a:effectLst/>
                <a:latin typeface="+mn-lt"/>
                <a:ea typeface="+mn-ea"/>
                <a:cs typeface="+mn-cs"/>
              </a:rPr>
              <a:t>Familie en vrienden</a:t>
            </a:r>
            <a:r>
              <a:rPr lang="nl-NL" sz="1200" b="0" i="0" kern="1200" dirty="0">
                <a:solidFill>
                  <a:schemeClr val="tx1"/>
                </a:solidFill>
                <a:effectLst/>
                <a:latin typeface="+mn-lt"/>
                <a:ea typeface="+mn-ea"/>
                <a:cs typeface="+mn-cs"/>
              </a:rPr>
              <a:t> - opdracht 8 (p.17) </a:t>
            </a:r>
          </a:p>
          <a:p>
            <a:pPr rtl="0" fontAlgn="base"/>
            <a:r>
              <a:rPr lang="nl-NL" sz="1200" b="0" i="0" kern="1200" dirty="0">
                <a:solidFill>
                  <a:schemeClr val="tx1"/>
                </a:solidFill>
                <a:effectLst/>
                <a:latin typeface="+mn-lt"/>
                <a:ea typeface="+mn-ea"/>
                <a:cs typeface="+mn-cs"/>
              </a:rPr>
              <a:t>2F - 2F2 - </a:t>
            </a:r>
            <a:r>
              <a:rPr lang="nl-NL" sz="1200" b="0" i="1" kern="1200" dirty="0">
                <a:solidFill>
                  <a:schemeClr val="tx1"/>
                </a:solidFill>
                <a:effectLst/>
                <a:latin typeface="+mn-lt"/>
                <a:ea typeface="+mn-ea"/>
                <a:cs typeface="+mn-cs"/>
              </a:rPr>
              <a:t>Wat doe jij op internet?</a:t>
            </a:r>
            <a:r>
              <a:rPr lang="nl-NL" sz="1200" b="0" i="0" kern="1200" dirty="0">
                <a:solidFill>
                  <a:schemeClr val="tx1"/>
                </a:solidFill>
                <a:effectLst/>
                <a:latin typeface="+mn-lt"/>
                <a:ea typeface="+mn-ea"/>
                <a:cs typeface="+mn-cs"/>
              </a:rPr>
              <a:t> - opdracht 16 (p.16)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Laat de deelnemers zo concreet mogelijk aangeven waarom de ene tekst gemakkelijker of moeilijker is dan de andere tekst.</a:t>
            </a:r>
          </a:p>
          <a:p>
            <a:pPr rtl="0" fontAlgn="base"/>
            <a:r>
              <a:rPr lang="nl-NL" sz="1200" b="0" i="0" kern="1200" dirty="0">
                <a:solidFill>
                  <a:schemeClr val="tx1"/>
                </a:solidFill>
                <a:effectLst/>
                <a:latin typeface="+mn-lt"/>
                <a:ea typeface="+mn-ea"/>
                <a:cs typeface="+mn-cs"/>
              </a:rPr>
              <a:t>Let daarbij op de volgende kenmerken:</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 de lengte van woorden, zinnen en de hele tekst </a:t>
            </a:r>
          </a:p>
          <a:p>
            <a:pPr rtl="0" fontAlgn="base"/>
            <a:r>
              <a:rPr lang="nl-NL" sz="1200" b="0" i="0" kern="1200" dirty="0">
                <a:solidFill>
                  <a:schemeClr val="tx1"/>
                </a:solidFill>
                <a:effectLst/>
                <a:latin typeface="+mn-lt"/>
                <a:ea typeface="+mn-ea"/>
                <a:cs typeface="+mn-cs"/>
              </a:rPr>
              <a:t>- het onderwerp van de tekst </a:t>
            </a:r>
          </a:p>
          <a:p>
            <a:pPr rtl="0" fontAlgn="base"/>
            <a:r>
              <a:rPr lang="nl-NL" sz="1200" b="0" i="0" kern="1200" dirty="0">
                <a:solidFill>
                  <a:schemeClr val="tx1"/>
                </a:solidFill>
                <a:effectLst/>
                <a:latin typeface="+mn-lt"/>
                <a:ea typeface="+mn-ea"/>
                <a:cs typeface="+mn-cs"/>
              </a:rPr>
              <a:t>- het gebruik van afbeeldingen en witregels</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18</a:t>
            </a:fld>
            <a:endParaRPr lang="nl-NL"/>
          </a:p>
        </p:txBody>
      </p:sp>
    </p:spTree>
    <p:extLst>
      <p:ext uri="{BB962C8B-B14F-4D97-AF65-F5344CB8AC3E}">
        <p14:creationId xmlns:p14="http://schemas.microsoft.com/office/powerpoint/2010/main" val="263344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Laat de deelnemers een tekst kiezen uit een Succes!-boekje dat hen aanspreekt.</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De deelnemers werken in tweetallen. De een is taalbuddy, de ander is maatje.</a:t>
            </a:r>
          </a:p>
          <a:p>
            <a:pPr rtl="0" fontAlgn="base"/>
            <a:r>
              <a:rPr lang="nl-NL" sz="1200" b="0" i="0" kern="1200" dirty="0">
                <a:solidFill>
                  <a:schemeClr val="tx1"/>
                </a:solidFill>
                <a:effectLst/>
                <a:latin typeface="+mn-lt"/>
                <a:ea typeface="+mn-ea"/>
                <a:cs typeface="+mn-cs"/>
              </a:rPr>
              <a:t>Bij het lezen volgen zij de stappen van Instructiekaart Lezen 2: </a:t>
            </a:r>
            <a:r>
              <a:rPr lang="nl-NL" sz="1200" b="0" i="1" kern="1200" dirty="0">
                <a:solidFill>
                  <a:schemeClr val="tx1"/>
                </a:solidFill>
                <a:effectLst/>
                <a:latin typeface="+mn-lt"/>
                <a:ea typeface="+mn-ea"/>
                <a:cs typeface="+mn-cs"/>
              </a:rPr>
              <a:t>Lezen met beginners</a:t>
            </a:r>
            <a:r>
              <a:rPr lang="nl-NL" sz="1200" b="0" i="0" kern="1200" dirty="0">
                <a:solidFill>
                  <a:schemeClr val="tx1"/>
                </a:solidFill>
                <a:effectLst/>
                <a:latin typeface="+mn-lt"/>
                <a:ea typeface="+mn-ea"/>
                <a:cs typeface="+mn-cs"/>
              </a:rPr>
              <a:t>.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Als het maatje klaar is met lezen vraagt hij of zij feedback aan de taalbuddy over zijn of haar aanpak.</a:t>
            </a:r>
          </a:p>
          <a:p>
            <a:pPr rtl="0" fontAlgn="base"/>
            <a:r>
              <a:rPr lang="nl-NL" sz="1200" b="0" i="0" kern="1200" dirty="0">
                <a:solidFill>
                  <a:schemeClr val="tx1"/>
                </a:solidFill>
                <a:effectLst/>
                <a:latin typeface="+mn-lt"/>
                <a:ea typeface="+mn-ea"/>
                <a:cs typeface="+mn-cs"/>
              </a:rPr>
              <a:t>Wat deed hij of zij goed? Wat moet hij of zij vooral blijven doen? Waarop moet hij of zij de volgende keer letten?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19</a:t>
            </a:fld>
            <a:endParaRPr lang="nl-NL"/>
          </a:p>
        </p:txBody>
      </p:sp>
    </p:spTree>
    <p:extLst>
      <p:ext uri="{BB962C8B-B14F-4D97-AF65-F5344CB8AC3E}">
        <p14:creationId xmlns:p14="http://schemas.microsoft.com/office/powerpoint/2010/main" val="291266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Vraag de deelnemers om kort samen te vatten wat zij in deze bijeenkomst hebben geleerd hebben over het begeleiden van hun maatje bij leesvaardigheid.</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Wat moeten ze vooral wél doen? Wat kunnen ze beter niet doen?</a:t>
            </a:r>
          </a:p>
          <a:p>
            <a:pPr rtl="0" fontAlgn="base"/>
            <a:r>
              <a:rPr lang="nl-NL" sz="1200" b="0" i="0" kern="1200" dirty="0">
                <a:solidFill>
                  <a:schemeClr val="tx1"/>
                </a:solidFill>
                <a:effectLst/>
                <a:latin typeface="+mn-lt"/>
                <a:ea typeface="+mn-ea"/>
                <a:cs typeface="+mn-cs"/>
              </a:rPr>
              <a:t>Brainstorm hierover met de hele groep. Schrijf de antwoorden op het bord of op de flip-over zodat de deelnemers kunnen meeschrijven.</a:t>
            </a:r>
          </a:p>
          <a:p>
            <a:pPr rtl="0" fontAlgn="base"/>
            <a:r>
              <a:rPr lang="nl-NL" sz="1200" b="0" i="0" kern="1200" dirty="0">
                <a:solidFill>
                  <a:schemeClr val="tx1"/>
                </a:solidFill>
                <a:effectLst/>
                <a:latin typeface="+mn-lt"/>
                <a:ea typeface="+mn-ea"/>
                <a:cs typeface="+mn-cs"/>
              </a:rPr>
              <a:t>Laat ter afsluiting deze dia </a:t>
            </a:r>
            <a:r>
              <a:rPr lang="nl-NL" sz="1200" b="0" i="1" kern="1200" dirty="0">
                <a:solidFill>
                  <a:schemeClr val="tx1"/>
                </a:solidFill>
                <a:effectLst/>
                <a:latin typeface="+mn-lt"/>
                <a:ea typeface="+mn-ea"/>
                <a:cs typeface="+mn-cs"/>
              </a:rPr>
              <a:t>Doen en niet doen</a:t>
            </a:r>
            <a:r>
              <a:rPr lang="nl-NL" sz="1200" b="0" i="0" kern="1200" dirty="0">
                <a:solidFill>
                  <a:schemeClr val="tx1"/>
                </a:solidFill>
                <a:effectLst/>
                <a:latin typeface="+mn-lt"/>
                <a:ea typeface="+mn-ea"/>
                <a:cs typeface="+mn-cs"/>
              </a:rPr>
              <a:t> zien.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Vat nu zelf de bijeenkomst kort samen en benadruk dat het er vooral gaat om plezier te hebben in het lezen.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20</a:t>
            </a:fld>
            <a:endParaRPr lang="nl-NL"/>
          </a:p>
        </p:txBody>
      </p:sp>
    </p:spTree>
    <p:extLst>
      <p:ext uri="{BB962C8B-B14F-4D97-AF65-F5344CB8AC3E}">
        <p14:creationId xmlns:p14="http://schemas.microsoft.com/office/powerpoint/2010/main" val="353334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Vraag de deelnemers hoe zij terugkijken op de vorige bijeenkomst. Weten zij nog wat zij hebben gedaan? </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Laat de deelnemers de behandelde onderwerpen nog even herhalen. Gebruik hierbij ook de terminologie bij de volgende dia (</a:t>
            </a:r>
            <a:r>
              <a:rPr lang="nl-NL" sz="1200" b="0" i="1" kern="1200" dirty="0">
                <a:solidFill>
                  <a:schemeClr val="tx1"/>
                </a:solidFill>
                <a:effectLst/>
                <a:latin typeface="+mn-lt"/>
                <a:ea typeface="+mn-ea"/>
                <a:cs typeface="+mn-cs"/>
              </a:rPr>
              <a:t>Even opfrissen</a:t>
            </a:r>
            <a:r>
              <a:rPr lang="nl-NL" sz="1200" b="0" i="0" kern="1200" dirty="0">
                <a:solidFill>
                  <a:schemeClr val="tx1"/>
                </a:solidFill>
                <a:effectLst/>
                <a:latin typeface="+mn-lt"/>
                <a:ea typeface="+mn-ea"/>
                <a:cs typeface="+mn-cs"/>
              </a:rPr>
              <a:t>).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Hebben zij nog vragen over de vorige bijeenkomst? Probeer samen de antwoorden te vinden.</a:t>
            </a:r>
          </a:p>
          <a:p>
            <a:endParaRPr lang="nl-NL" dirty="0">
              <a:cs typeface="Calibri"/>
            </a:endParaRPr>
          </a:p>
          <a:p>
            <a:r>
              <a:rPr lang="nl-NL" sz="1200" b="0" i="0" kern="1200" dirty="0">
                <a:solidFill>
                  <a:schemeClr val="tx1"/>
                </a:solidFill>
                <a:effectLst/>
                <a:latin typeface="+mn-lt"/>
                <a:ea typeface="+mn-ea"/>
                <a:cs typeface="+mn-cs"/>
              </a:rPr>
              <a:t>Bespreek de opdracht waarmee zij de vorige bijeenkomst hebben afgesloten. Hoe hebben zij deze uitgevoerd? Wat ging er goed en wat vonden zij lastig? Bespreek de opdracht met de hele groep en houd deze bespreking algemeen.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Zijn er deelnemers die de opdracht niet bij zich hebben? Geef dan aan dat je deze graag nog via e-mail wilt ontvangen.</a:t>
            </a:r>
          </a:p>
          <a:p>
            <a:r>
              <a:rPr lang="nl-NL" sz="1200" b="0" i="0" kern="1200" dirty="0">
                <a:solidFill>
                  <a:schemeClr val="tx1"/>
                </a:solidFill>
                <a:effectLst/>
                <a:latin typeface="+mn-lt"/>
                <a:ea typeface="+mn-ea"/>
                <a:cs typeface="+mn-cs"/>
              </a:rPr>
              <a:t>Zijn er deelnemers met vragen die individueler of persoonlijker van aard zijn? Bespreek deze dan in de pauze of op een moment na de bijeenkomst.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3</a:t>
            </a:fld>
            <a:endParaRPr lang="nl-NL"/>
          </a:p>
        </p:txBody>
      </p:sp>
    </p:spTree>
    <p:extLst>
      <p:ext uri="{BB962C8B-B14F-4D97-AF65-F5344CB8AC3E}">
        <p14:creationId xmlns:p14="http://schemas.microsoft.com/office/powerpoint/2010/main" val="15513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Opdracht voor de volgende bijeenkomst</a:t>
            </a:r>
          </a:p>
          <a:p>
            <a:r>
              <a:rPr lang="nl-NL" sz="1200" b="0" i="0" kern="1200" dirty="0">
                <a:solidFill>
                  <a:schemeClr val="tx1"/>
                </a:solidFill>
                <a:effectLst/>
                <a:latin typeface="+mn-lt"/>
                <a:ea typeface="+mn-ea"/>
                <a:cs typeface="+mn-cs"/>
              </a:rPr>
              <a:t>In de tijd tussen bijeenkomst 3 en bijeenkomst 4 gaan de deelnemers aan de slag met datgene wat ze vandaag hebben geleerd.</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deelnemers bereiden een oefensessie voor het lezen voor die ze met hun maatje kunnen uitvoeren. </a:t>
            </a:r>
          </a:p>
          <a:p>
            <a:r>
              <a:rPr lang="nl-NL" sz="1200" b="0" i="0" kern="1200" dirty="0">
                <a:solidFill>
                  <a:schemeClr val="tx1"/>
                </a:solidFill>
                <a:effectLst/>
                <a:latin typeface="+mn-lt"/>
                <a:ea typeface="+mn-ea"/>
                <a:cs typeface="+mn-cs"/>
              </a:rPr>
              <a:t>Ze volgen de stappen van het VUT-model die ze vandaag hebben geleerd. Uiteraard houden zij rekening met alle do’s en </a:t>
            </a:r>
            <a:r>
              <a:rPr lang="nl-NL" sz="1200" b="0" i="0" kern="1200" dirty="0" err="1">
                <a:solidFill>
                  <a:schemeClr val="tx1"/>
                </a:solidFill>
                <a:effectLst/>
                <a:latin typeface="+mn-lt"/>
                <a:ea typeface="+mn-ea"/>
                <a:cs typeface="+mn-cs"/>
              </a:rPr>
              <a:t>don’ts</a:t>
            </a:r>
            <a:r>
              <a:rPr lang="nl-NL" sz="1200" b="0" i="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21</a:t>
            </a:fld>
            <a:endParaRPr lang="nl-NL"/>
          </a:p>
        </p:txBody>
      </p:sp>
    </p:spTree>
    <p:extLst>
      <p:ext uri="{BB962C8B-B14F-4D97-AF65-F5344CB8AC3E}">
        <p14:creationId xmlns:p14="http://schemas.microsoft.com/office/powerpoint/2010/main" val="4371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Vraag de deelnemers wat zij van de bijeenkomst vonden. Wat was nieuw voor hen? Wat hebben zij geleerd?</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Vertel de deelnemers wanneer de volgende bijeenkomst is.</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Laat weten dat zij de beste leerresultaten behalen als zij zich actief inzetten, maar wens hen vooral veel plezier en succes met de opdracht.</a:t>
            </a:r>
            <a:r>
              <a:rPr lang="nl-NL" sz="1200" b="0" i="0" u="none" strike="noStrike" kern="1200" baseline="0" dirty="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22</a:t>
            </a:fld>
            <a:endParaRPr lang="nl-NL"/>
          </a:p>
        </p:txBody>
      </p:sp>
    </p:spTree>
    <p:extLst>
      <p:ext uri="{BB962C8B-B14F-4D97-AF65-F5344CB8AC3E}">
        <p14:creationId xmlns:p14="http://schemas.microsoft.com/office/powerpoint/2010/main" val="4170490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deelnemers kunnen nog vragen stellen.</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23</a:t>
            </a:fld>
            <a:endParaRPr lang="nl-NL"/>
          </a:p>
        </p:txBody>
      </p:sp>
    </p:spTree>
    <p:extLst>
      <p:ext uri="{BB962C8B-B14F-4D97-AF65-F5344CB8AC3E}">
        <p14:creationId xmlns:p14="http://schemas.microsoft.com/office/powerpoint/2010/main" val="200088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24</a:t>
            </a:fld>
            <a:endParaRPr lang="nl-NL"/>
          </a:p>
        </p:txBody>
      </p:sp>
    </p:spTree>
    <p:extLst>
      <p:ext uri="{BB962C8B-B14F-4D97-AF65-F5344CB8AC3E}">
        <p14:creationId xmlns:p14="http://schemas.microsoft.com/office/powerpoint/2010/main" val="31881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Laat de begrippen op de dia zien. Vraag de deelnemers om voor zichzelf een inschatting te maken: hoeveel begrippen kunnen zij inhoudelijk toelichten?</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Noem nu de begrippen een voor een en laat de deelnemers per begrip een toelichting geven. Vul aan als zij belangrijke informatie vergeten, maar laat het eerst uit de deelnemers komen.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Let op: laat niet álle informatie uit de vorige bijeenkomsten nog een keer aan bod komen.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4</a:t>
            </a:fld>
            <a:endParaRPr lang="nl-NL"/>
          </a:p>
        </p:txBody>
      </p:sp>
    </p:spTree>
    <p:extLst>
      <p:ext uri="{BB962C8B-B14F-4D97-AF65-F5344CB8AC3E}">
        <p14:creationId xmlns:p14="http://schemas.microsoft.com/office/powerpoint/2010/main" val="142885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Behandel kort het programma van vandaag en de leerdoelen. Vraag de deelnemers wat zij van deze bijeenkomst verwachten.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Verwachten zij dat bepaalde vragen vandaag aan bod komen? Schrijf deze vragen eventueel op het bord of op de flip-over zodat je er tijdens de bijeenkomst op kunt terugkomen.</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Wees ook duidelijk over vragen die worden gesteld en die niet aan bod komen in deze bijeenkomst.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5</a:t>
            </a:fld>
            <a:endParaRPr lang="nl-NL"/>
          </a:p>
        </p:txBody>
      </p:sp>
    </p:spTree>
    <p:extLst>
      <p:ext uri="{BB962C8B-B14F-4D97-AF65-F5344CB8AC3E}">
        <p14:creationId xmlns:p14="http://schemas.microsoft.com/office/powerpoint/2010/main" val="267520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deelnemers wat zij vinden dat lezen is. </a:t>
            </a:r>
          </a:p>
          <a:p>
            <a:r>
              <a:rPr lang="nl-NL" dirty="0"/>
              <a:t>Wat lezen zij zelf? Lezen zij nog gedrukte boeken of tijdschriften (van papier)?</a:t>
            </a:r>
          </a:p>
          <a:p>
            <a:endParaRPr lang="nl-NL" dirty="0"/>
          </a:p>
          <a:p>
            <a:r>
              <a:rPr lang="nl-NL" dirty="0"/>
              <a:t>Filmpjes over het nut van (voor)lezen:</a:t>
            </a:r>
          </a:p>
          <a:p>
            <a:endParaRPr lang="nl-NL" dirty="0"/>
          </a:p>
          <a:p>
            <a:r>
              <a:rPr lang="nl-NL" dirty="0">
                <a:hlinkClick r:id="rId3"/>
              </a:rPr>
              <a:t>https://www.youtube.com/watch?v=Hf_kw_WyttA</a:t>
            </a:r>
            <a:r>
              <a:rPr lang="nl-NL" dirty="0"/>
              <a:t> – </a:t>
            </a:r>
            <a:r>
              <a:rPr lang="nl-NL" i="1" dirty="0"/>
              <a:t>Het nut van Lezen </a:t>
            </a:r>
            <a:r>
              <a:rPr lang="nl-NL" dirty="0"/>
              <a:t>(van Arnoud Kuijpers)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4"/>
              </a:rPr>
              <a:t>https://www.youtube.com/watch?v=Dg6DZbeD2oU</a:t>
            </a:r>
            <a:r>
              <a:rPr lang="nl-NL" dirty="0"/>
              <a:t> – </a:t>
            </a:r>
            <a:r>
              <a:rPr lang="nl-NL" i="1" dirty="0"/>
              <a:t>Lezen Nou! | Uitgebreid interview | Het belang van voorlezen</a:t>
            </a:r>
            <a:r>
              <a:rPr lang="nl-NL" dirty="0"/>
              <a:t> (van Lezen Nou)</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6</a:t>
            </a:fld>
            <a:endParaRPr lang="nl-NL"/>
          </a:p>
        </p:txBody>
      </p:sp>
    </p:spTree>
    <p:extLst>
      <p:ext uri="{BB962C8B-B14F-4D97-AF65-F5344CB8AC3E}">
        <p14:creationId xmlns:p14="http://schemas.microsoft.com/office/powerpoint/2010/main" val="36347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Dit is een tekst op vwo-niveau. </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Vraag aan de deelnemers wie van zichzelf vindt dat hij of zij goed kan lezen.</a:t>
            </a:r>
          </a:p>
          <a:p>
            <a:pPr rtl="0" fontAlgn="base"/>
            <a:r>
              <a:rPr lang="nl-NL" sz="1200" b="0" i="0" kern="1200" dirty="0">
                <a:solidFill>
                  <a:schemeClr val="tx1"/>
                </a:solidFill>
                <a:effectLst/>
                <a:latin typeface="+mn-lt"/>
                <a:ea typeface="+mn-ea"/>
                <a:cs typeface="+mn-cs"/>
              </a:rPr>
              <a:t>Laat deze deelnemers de tekst dan voor zichzelf lezen en kijk wat er gebeurt. </a:t>
            </a:r>
          </a:p>
          <a:p>
            <a:pPr rtl="0" fontAlgn="base"/>
            <a:r>
              <a:rPr lang="nl-NL" sz="1200" b="0" i="0" kern="1200" dirty="0">
                <a:solidFill>
                  <a:schemeClr val="tx1"/>
                </a:solidFill>
                <a:effectLst/>
                <a:latin typeface="+mn-lt"/>
                <a:ea typeface="+mn-ea"/>
                <a:cs typeface="+mn-cs"/>
              </a:rPr>
              <a:t>Gaan de deelnemers hardop lezen? Wordt er gefronst? Krijgen ze vragen?</a:t>
            </a:r>
          </a:p>
          <a:p>
            <a:pPr rtl="0" fontAlgn="base"/>
            <a:endParaRPr lang="nl-NL" sz="1200" b="0" i="0" kern="1200" dirty="0">
              <a:solidFill>
                <a:schemeClr val="tx1"/>
              </a:solidFill>
              <a:effectLst/>
              <a:latin typeface="+mn-lt"/>
              <a:ea typeface="+mn-ea"/>
              <a:cs typeface="+mn-cs"/>
            </a:endParaRPr>
          </a:p>
          <a:p>
            <a:pPr rtl="0" fontAlgn="base"/>
            <a:r>
              <a:rPr lang="nl-NL" sz="1200" b="1" i="0" kern="1200" dirty="0">
                <a:solidFill>
                  <a:schemeClr val="tx1"/>
                </a:solidFill>
                <a:effectLst/>
                <a:latin typeface="+mn-lt"/>
                <a:ea typeface="+mn-ea"/>
                <a:cs typeface="+mn-cs"/>
              </a:rPr>
              <a:t>Nabespreking</a:t>
            </a:r>
          </a:p>
          <a:p>
            <a:pPr rtl="0" fontAlgn="base"/>
            <a:r>
              <a:rPr lang="nl-NL" sz="1200" b="0" i="0" kern="1200" dirty="0">
                <a:solidFill>
                  <a:schemeClr val="tx1"/>
                </a:solidFill>
                <a:effectLst/>
                <a:latin typeface="+mn-lt"/>
                <a:ea typeface="+mn-ea"/>
                <a:cs typeface="+mn-cs"/>
              </a:rPr>
              <a:t>Wacht tot alle deelnemers klaar zijn en vraag dan wat zij van de tekst vonden</a:t>
            </a:r>
          </a:p>
          <a:p>
            <a:pPr rtl="0" fontAlgn="base"/>
            <a:r>
              <a:rPr lang="nl-NL" sz="1200" b="0" i="0" kern="1200" dirty="0">
                <a:solidFill>
                  <a:schemeClr val="tx1"/>
                </a:solidFill>
                <a:effectLst/>
                <a:latin typeface="+mn-lt"/>
                <a:ea typeface="+mn-ea"/>
                <a:cs typeface="+mn-cs"/>
              </a:rPr>
              <a:t>Vraag ook wat er gebeurde tijdens het lezen van de tekst. Denk hierbij aan begrip, spellend lezen, woordjes herhalen, de draad kwijt zijn, enzovoort.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Vertel dan dat het lezen van deze tekst voor hen best lastig kan zijn.</a:t>
            </a:r>
          </a:p>
          <a:p>
            <a:pPr rtl="0" fontAlgn="base"/>
            <a:r>
              <a:rPr lang="nl-NL" sz="1200" b="0" i="0" kern="1200" dirty="0">
                <a:solidFill>
                  <a:schemeClr val="tx1"/>
                </a:solidFill>
                <a:effectLst/>
                <a:latin typeface="+mn-lt"/>
                <a:ea typeface="+mn-ea"/>
                <a:cs typeface="+mn-cs"/>
              </a:rPr>
              <a:t>Zo lastig kan het ook voor hun maatje zijn om een tekst te lezen die voor hen als taalbuddy gemakkelijk is.</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7</a:t>
            </a:fld>
            <a:endParaRPr lang="nl-NL"/>
          </a:p>
        </p:txBody>
      </p:sp>
    </p:spTree>
    <p:extLst>
      <p:ext uri="{BB962C8B-B14F-4D97-AF65-F5344CB8AC3E}">
        <p14:creationId xmlns:p14="http://schemas.microsoft.com/office/powerpoint/2010/main" val="324914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Laat tekst 1A zien.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Vraag de deelnemers of ze het woord in de linker afbeelding kunnen lezen, ook al ontbreken er letters. </a:t>
            </a:r>
          </a:p>
          <a:p>
            <a:pPr rtl="0" fontAlgn="base"/>
            <a:r>
              <a:rPr lang="nl-NL" sz="1200" b="0" i="0" kern="1200" dirty="0">
                <a:solidFill>
                  <a:schemeClr val="tx1"/>
                </a:solidFill>
                <a:effectLst/>
                <a:latin typeface="+mn-lt"/>
                <a:ea typeface="+mn-ea"/>
                <a:cs typeface="+mn-cs"/>
              </a:rPr>
              <a:t>Bekijk dan de rechter afbeelding. Welke woorden kennen ze? </a:t>
            </a:r>
          </a:p>
          <a:p>
            <a:pPr rtl="0" fontAlgn="base"/>
            <a:r>
              <a:rPr lang="nl-NL" sz="1200" b="0" i="0" kern="1200" dirty="0">
                <a:solidFill>
                  <a:schemeClr val="tx1"/>
                </a:solidFill>
                <a:effectLst/>
                <a:latin typeface="+mn-lt"/>
                <a:ea typeface="+mn-ea"/>
                <a:cs typeface="+mn-cs"/>
              </a:rPr>
              <a:t>Hoe komt het dat ze weten wat bijvoorbeeld ASAP betekent zonder dat dit voluit is geschreven.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Ga nu naar tekst 1B op de volgende dia.</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8</a:t>
            </a:fld>
            <a:endParaRPr lang="nl-NL"/>
          </a:p>
        </p:txBody>
      </p:sp>
    </p:spTree>
    <p:extLst>
      <p:ext uri="{BB962C8B-B14F-4D97-AF65-F5344CB8AC3E}">
        <p14:creationId xmlns:p14="http://schemas.microsoft.com/office/powerpoint/2010/main" val="353892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1" i="0" kern="1200" dirty="0">
                <a:solidFill>
                  <a:schemeClr val="tx1"/>
                </a:solidFill>
                <a:effectLst/>
                <a:latin typeface="+mn-lt"/>
                <a:ea typeface="+mn-ea"/>
                <a:cs typeface="+mn-cs"/>
              </a:rPr>
              <a:t>Opdracht</a:t>
            </a:r>
          </a:p>
          <a:p>
            <a:pPr rtl="0" fontAlgn="base"/>
            <a:r>
              <a:rPr lang="nl-NL" sz="1200" b="0" i="0" kern="1200" dirty="0">
                <a:solidFill>
                  <a:schemeClr val="tx1"/>
                </a:solidFill>
                <a:effectLst/>
                <a:latin typeface="+mn-lt"/>
                <a:ea typeface="+mn-ea"/>
                <a:cs typeface="+mn-cs"/>
              </a:rPr>
              <a:t>Laat tekst 1B zien.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Vraag de deelnemers om de tekst te lezen. Vraag vervolgens of iemand wil samenvatten wat er staat. Hoe gaat dat? Waarom lukt het wel of juist niet?</a:t>
            </a:r>
          </a:p>
          <a:p>
            <a:pPr rtl="0" fontAlgn="base"/>
            <a:r>
              <a:rPr lang="nl-NL" sz="1200" b="0" i="0" kern="1200" dirty="0">
                <a:solidFill>
                  <a:schemeClr val="tx1"/>
                </a:solidFill>
                <a:effectLst/>
                <a:latin typeface="+mn-lt"/>
                <a:ea typeface="+mn-ea"/>
                <a:cs typeface="+mn-cs"/>
              </a:rPr>
              <a:t> </a:t>
            </a:r>
          </a:p>
          <a:p>
            <a:pPr rtl="0" fontAlgn="base"/>
            <a:r>
              <a:rPr lang="nl-NL" sz="1200" b="1" i="0" kern="1200" dirty="0">
                <a:solidFill>
                  <a:schemeClr val="tx1"/>
                </a:solidFill>
                <a:effectLst/>
                <a:latin typeface="+mn-lt"/>
                <a:ea typeface="+mn-ea"/>
                <a:cs typeface="+mn-cs"/>
              </a:rPr>
              <a:t>Nabespreking</a:t>
            </a:r>
          </a:p>
          <a:p>
            <a:pPr rtl="0" fontAlgn="base"/>
            <a:r>
              <a:rPr lang="nl-NL" sz="1200" b="0" i="0" kern="1200" dirty="0">
                <a:solidFill>
                  <a:schemeClr val="tx1"/>
                </a:solidFill>
                <a:effectLst/>
                <a:latin typeface="+mn-lt"/>
                <a:ea typeface="+mn-ea"/>
                <a:cs typeface="+mn-cs"/>
              </a:rPr>
              <a:t>Leg uit dat je de tekst kunt lezen ondanks het feit dat alle klinkers zijn weggelaten. Je moet alleen meer moeite doen en dat kan afleiden van de inhoud van de tekst.</a:t>
            </a:r>
          </a:p>
          <a:p>
            <a:pPr rtl="0" fontAlgn="base"/>
            <a:r>
              <a:rPr lang="nl-NL" sz="1200" b="0" i="0" kern="1200" dirty="0">
                <a:solidFill>
                  <a:schemeClr val="tx1"/>
                </a:solidFill>
                <a:effectLst/>
                <a:latin typeface="+mn-lt"/>
                <a:ea typeface="+mn-ea"/>
                <a:cs typeface="+mn-cs"/>
              </a:rPr>
              <a:t>Wijs ook op de inhoud van de tekst en geef aan dat de eerste zin van groot belang is. </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Mensen lezen niet omdat ze het leuk vinden om tekens te verklanken naar schrift. </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Mensen lezen omdat ze iets willen weten. Ze willen geïnformeerd worden (krant) of geïnstrueerd (handleiding, bijsluiter) of vermaakt (stripverhaal, roman).</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Leg uit dat deze tekst gelezen kan worden doordat de lezer voorkennis en verwachtingen inzet.  </a:t>
            </a:r>
          </a:p>
          <a:p>
            <a:pPr rtl="0" fontAlgn="base"/>
            <a:r>
              <a:rPr lang="nl-NL" sz="1200" b="0" i="0" kern="1200" dirty="0">
                <a:solidFill>
                  <a:schemeClr val="tx1"/>
                </a:solidFill>
                <a:effectLst/>
                <a:latin typeface="+mn-lt"/>
                <a:ea typeface="+mn-ea"/>
                <a:cs typeface="+mn-cs"/>
              </a:rPr>
              <a:t>Laat vervolgens de kernboodschap van de volgende dia zien.</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9</a:t>
            </a:fld>
            <a:endParaRPr lang="nl-NL"/>
          </a:p>
        </p:txBody>
      </p:sp>
    </p:spTree>
    <p:extLst>
      <p:ext uri="{BB962C8B-B14F-4D97-AF65-F5344CB8AC3E}">
        <p14:creationId xmlns:p14="http://schemas.microsoft.com/office/powerpoint/2010/main" val="8234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Hier zie je de onbewerkte versie van de tekst op de vorige dia:</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Lezen is niet het verklanken van letters, maar het begrijpen van de betekenis. Hoe sneller iemand leest, hoe beter het begrip zal zijn.</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Vertel de deelnemers dat ervaren lezers tijdens het lezen meedenken met de schrijver. Ervaren lezers kunnen dus al raden wat het volgende woord zou kunnen zijn, op basis van de tekst of de zinstructuur. Ervaren lezers gaan op zoek naar woordbeelden. Ze blijven dus niet hangen in het verklanken van losse letters. Het leestempo gaat hierdoor omhoog en zo verbetert ook het begrip van de tekst.</a:t>
            </a: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Vraag de deelnemers wat zij hebben geleerd van deze opdracht.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10</a:t>
            </a:fld>
            <a:endParaRPr lang="nl-NL"/>
          </a:p>
        </p:txBody>
      </p:sp>
    </p:spTree>
    <p:extLst>
      <p:ext uri="{BB962C8B-B14F-4D97-AF65-F5344CB8AC3E}">
        <p14:creationId xmlns:p14="http://schemas.microsoft.com/office/powerpoint/2010/main" val="962137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726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41324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Taalbuddy bijeenkomst 3 - Lezen</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54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Taalbuddy bijeenkomst 3 - Lezen</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1916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Taalbuddy bijeenkomst 3 - Lezen</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9661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Taalbuddy bijeenkomst 3 - Lezen</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3100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Taalbuddy bijeenkomst 3 - Lezen</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967083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PMNewrO604&amp;t=6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aken.wikiwijs.nl/86618/Boekverslag_Instructie_Onderbou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Taalbuddy 	 </a:t>
            </a:r>
            <a:br>
              <a:rPr lang="nl-NL" dirty="0"/>
            </a:br>
            <a:r>
              <a:rPr lang="nl-NL" sz="4800" b="0" dirty="0"/>
              <a:t>Bijeenkomst 3</a:t>
            </a:r>
          </a:p>
        </p:txBody>
      </p:sp>
      <p:sp>
        <p:nvSpPr>
          <p:cNvPr id="9" name="Ondertitel 8"/>
          <p:cNvSpPr>
            <a:spLocks noGrp="1"/>
          </p:cNvSpPr>
          <p:nvPr>
            <p:ph type="subTitle" idx="1"/>
          </p:nvPr>
        </p:nvSpPr>
        <p:spPr/>
        <p:txBody>
          <a:bodyPr/>
          <a:lstStyle/>
          <a:p>
            <a:r>
              <a:rPr lang="nl-NL" sz="6600" dirty="0"/>
              <a:t>Lezen</a:t>
            </a:r>
          </a:p>
        </p:txBody>
      </p:sp>
      <p:sp>
        <p:nvSpPr>
          <p:cNvPr id="12" name="Tijdelijke aanduiding voor tekst 11"/>
          <p:cNvSpPr>
            <a:spLocks noGrp="1"/>
          </p:cNvSpPr>
          <p:nvPr>
            <p:ph type="body" sz="quarter" idx="10"/>
          </p:nvPr>
        </p:nvSpPr>
        <p:spPr/>
        <p:txBody>
          <a:bodyPr/>
          <a:lstStyle/>
          <a:p>
            <a:r>
              <a:rPr lang="nl-NL"/>
              <a:t>Auteur</a:t>
            </a:r>
          </a:p>
          <a:p>
            <a:r>
              <a:rPr lang="nl-NL"/>
              <a:t>dag maand jaar</a:t>
            </a: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746735F-5278-4700-89B1-C7B766316B75}"/>
              </a:ext>
            </a:extLst>
          </p:cNvPr>
          <p:cNvSpPr>
            <a:spLocks noGrp="1"/>
          </p:cNvSpPr>
          <p:nvPr>
            <p:ph idx="1"/>
          </p:nvPr>
        </p:nvSpPr>
        <p:spPr/>
        <p:txBody>
          <a:bodyPr/>
          <a:lstStyle/>
          <a:p>
            <a:pPr>
              <a:lnSpc>
                <a:spcPct val="150000"/>
              </a:lnSpc>
            </a:pPr>
            <a:r>
              <a:rPr lang="nl-NL" i="1" dirty="0">
                <a:latin typeface="+mj-lt"/>
              </a:rPr>
              <a:t>Lezen is niet het verklanken van letters, maar het begrijpen van de betekenis.</a:t>
            </a:r>
          </a:p>
          <a:p>
            <a:pPr>
              <a:lnSpc>
                <a:spcPct val="150000"/>
              </a:lnSpc>
            </a:pPr>
            <a:endParaRPr lang="nl-NL" i="1" dirty="0">
              <a:latin typeface="+mj-lt"/>
            </a:endParaRPr>
          </a:p>
          <a:p>
            <a:pPr>
              <a:lnSpc>
                <a:spcPct val="150000"/>
              </a:lnSpc>
            </a:pPr>
            <a:r>
              <a:rPr lang="nl-NL" i="1" dirty="0">
                <a:latin typeface="+mj-lt"/>
              </a:rPr>
              <a:t>Hoe sneller iemand leest, hoe beter het begrip zal zijn. </a:t>
            </a:r>
            <a:endParaRPr lang="nl-NL" dirty="0">
              <a:latin typeface="+mj-lt"/>
            </a:endParaRPr>
          </a:p>
          <a:p>
            <a:endParaRPr lang="nl-NL" dirty="0">
              <a:latin typeface="+mj-lt"/>
            </a:endParaRPr>
          </a:p>
        </p:txBody>
      </p:sp>
      <p:sp>
        <p:nvSpPr>
          <p:cNvPr id="4" name="Tijdelijke aanduiding voor voettekst 3">
            <a:extLst>
              <a:ext uri="{FF2B5EF4-FFF2-40B4-BE49-F238E27FC236}">
                <a16:creationId xmlns:a16="http://schemas.microsoft.com/office/drawing/2014/main" id="{495564BF-183A-4CB9-AAE5-6060D3AB7EF9}"/>
              </a:ext>
            </a:extLst>
          </p:cNvPr>
          <p:cNvSpPr>
            <a:spLocks noGrp="1"/>
          </p:cNvSpPr>
          <p:nvPr>
            <p:ph type="ftr" sz="quarter" idx="11"/>
          </p:nvPr>
        </p:nvSpPr>
        <p:spPr/>
        <p:txBody>
          <a:bodyPr/>
          <a:lstStyle/>
          <a:p>
            <a:r>
              <a:rPr lang="nl-NL" dirty="0"/>
              <a:t>Taalbuddy - Bijeenkomst 3 - Lezen</a:t>
            </a:r>
          </a:p>
        </p:txBody>
      </p:sp>
      <p:sp>
        <p:nvSpPr>
          <p:cNvPr id="2" name="Tijdelijke aanduiding voor dianummer 1">
            <a:extLst>
              <a:ext uri="{FF2B5EF4-FFF2-40B4-BE49-F238E27FC236}">
                <a16:creationId xmlns:a16="http://schemas.microsoft.com/office/drawing/2014/main" id="{8BFB37B5-E224-42B7-91A9-512FD9C786B9}"/>
              </a:ext>
            </a:extLst>
          </p:cNvPr>
          <p:cNvSpPr>
            <a:spLocks noGrp="1"/>
          </p:cNvSpPr>
          <p:nvPr>
            <p:ph type="sldNum" sz="quarter" idx="12"/>
          </p:nvPr>
        </p:nvSpPr>
        <p:spPr/>
        <p:txBody>
          <a:bodyPr/>
          <a:lstStyle/>
          <a:p>
            <a:fld id="{9AA2FC48-BCFE-4310-BE43-51E56148A879}" type="slidenum">
              <a:rPr lang="nl-NL" smtClean="0"/>
              <a:t>10</a:t>
            </a:fld>
            <a:endParaRPr lang="nl-NL"/>
          </a:p>
        </p:txBody>
      </p:sp>
    </p:spTree>
    <p:extLst>
      <p:ext uri="{BB962C8B-B14F-4D97-AF65-F5344CB8AC3E}">
        <p14:creationId xmlns:p14="http://schemas.microsoft.com/office/powerpoint/2010/main" val="115075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0BE08-579D-43F0-AC37-2098841955DE}"/>
              </a:ext>
            </a:extLst>
          </p:cNvPr>
          <p:cNvSpPr>
            <a:spLocks noGrp="1"/>
          </p:cNvSpPr>
          <p:nvPr>
            <p:ph type="title"/>
          </p:nvPr>
        </p:nvSpPr>
        <p:spPr/>
        <p:txBody>
          <a:bodyPr/>
          <a:lstStyle/>
          <a:p>
            <a:r>
              <a:rPr lang="nl-NL"/>
              <a:t>Taalstructuren</a:t>
            </a:r>
          </a:p>
        </p:txBody>
      </p:sp>
      <p:sp>
        <p:nvSpPr>
          <p:cNvPr id="3" name="Tijdelijke aanduiding voor inhoud 2">
            <a:extLst>
              <a:ext uri="{FF2B5EF4-FFF2-40B4-BE49-F238E27FC236}">
                <a16:creationId xmlns:a16="http://schemas.microsoft.com/office/drawing/2014/main" id="{85733702-FB80-491E-928B-44E9071CBEA8}"/>
              </a:ext>
            </a:extLst>
          </p:cNvPr>
          <p:cNvSpPr>
            <a:spLocks noGrp="1"/>
          </p:cNvSpPr>
          <p:nvPr>
            <p:ph idx="1"/>
          </p:nvPr>
        </p:nvSpPr>
        <p:spPr/>
        <p:txBody>
          <a:bodyPr/>
          <a:lstStyle/>
          <a:p>
            <a:pPr>
              <a:lnSpc>
                <a:spcPct val="130000"/>
              </a:lnSpc>
              <a:defRPr/>
            </a:pPr>
            <a:r>
              <a:rPr lang="nl-NL" dirty="0" err="1"/>
              <a:t>Hir</a:t>
            </a:r>
            <a:r>
              <a:rPr lang="nl-NL" dirty="0"/>
              <a:t> bakolie </a:t>
            </a:r>
            <a:r>
              <a:rPr lang="nl-NL" dirty="0" err="1"/>
              <a:t>sampte</a:t>
            </a:r>
            <a:r>
              <a:rPr lang="nl-NL" dirty="0"/>
              <a:t> </a:t>
            </a:r>
            <a:r>
              <a:rPr lang="nl-NL" dirty="0" err="1"/>
              <a:t>hevurend</a:t>
            </a:r>
            <a:r>
              <a:rPr lang="nl-NL" dirty="0"/>
              <a:t> lo ki </a:t>
            </a:r>
            <a:r>
              <a:rPr lang="nl-NL" dirty="0" err="1"/>
              <a:t>mara</a:t>
            </a:r>
            <a:r>
              <a:rPr lang="nl-NL" dirty="0"/>
              <a:t>.</a:t>
            </a:r>
          </a:p>
          <a:p>
            <a:pPr>
              <a:lnSpc>
                <a:spcPct val="130000"/>
              </a:lnSpc>
              <a:defRPr/>
            </a:pPr>
            <a:endParaRPr lang="nl-NL" dirty="0"/>
          </a:p>
          <a:p>
            <a:pPr marL="285750" indent="-285750">
              <a:lnSpc>
                <a:spcPct val="130000"/>
              </a:lnSpc>
              <a:buFont typeface="Arial"/>
              <a:buChar char="•"/>
              <a:defRPr/>
            </a:pPr>
            <a:r>
              <a:rPr lang="nl-NL" dirty="0"/>
              <a:t>Wie </a:t>
            </a:r>
            <a:r>
              <a:rPr lang="nl-NL" dirty="0" err="1"/>
              <a:t>sampte</a:t>
            </a:r>
            <a:r>
              <a:rPr lang="nl-NL" dirty="0"/>
              <a:t>?</a:t>
            </a:r>
          </a:p>
          <a:p>
            <a:pPr marL="285750" indent="-285750">
              <a:lnSpc>
                <a:spcPct val="130000"/>
              </a:lnSpc>
              <a:buFont typeface="Arial"/>
              <a:buChar char="•"/>
              <a:defRPr/>
            </a:pPr>
            <a:r>
              <a:rPr lang="nl-NL" dirty="0"/>
              <a:t>Wat deed </a:t>
            </a:r>
            <a:r>
              <a:rPr lang="nl-NL" dirty="0" err="1"/>
              <a:t>hir</a:t>
            </a:r>
            <a:r>
              <a:rPr lang="nl-NL" dirty="0"/>
              <a:t> bakolie?</a:t>
            </a:r>
          </a:p>
          <a:p>
            <a:pPr marL="285750" indent="-285750">
              <a:lnSpc>
                <a:spcPct val="130000"/>
              </a:lnSpc>
              <a:buFont typeface="Arial"/>
              <a:buChar char="•"/>
              <a:defRPr/>
            </a:pPr>
            <a:r>
              <a:rPr lang="nl-NL" dirty="0"/>
              <a:t>Hoe </a:t>
            </a:r>
            <a:r>
              <a:rPr lang="nl-NL" dirty="0" err="1"/>
              <a:t>sampte</a:t>
            </a:r>
            <a:r>
              <a:rPr lang="nl-NL" dirty="0"/>
              <a:t> </a:t>
            </a:r>
            <a:r>
              <a:rPr lang="nl-NL" dirty="0" err="1"/>
              <a:t>hir</a:t>
            </a:r>
            <a:r>
              <a:rPr lang="nl-NL" dirty="0"/>
              <a:t> bakolie lo ki </a:t>
            </a:r>
            <a:r>
              <a:rPr lang="nl-NL" dirty="0" err="1"/>
              <a:t>mara</a:t>
            </a:r>
            <a:r>
              <a:rPr lang="nl-NL" dirty="0"/>
              <a:t>?</a:t>
            </a:r>
          </a:p>
          <a:p>
            <a:pPr marL="285750" indent="-285750">
              <a:lnSpc>
                <a:spcPct val="130000"/>
              </a:lnSpc>
              <a:buFont typeface="Arial"/>
              <a:buChar char="•"/>
              <a:defRPr/>
            </a:pPr>
            <a:r>
              <a:rPr lang="nl-NL" dirty="0"/>
              <a:t>Waar </a:t>
            </a:r>
            <a:r>
              <a:rPr lang="nl-NL" dirty="0" err="1"/>
              <a:t>sampte</a:t>
            </a:r>
            <a:r>
              <a:rPr lang="nl-NL" dirty="0"/>
              <a:t> </a:t>
            </a:r>
            <a:r>
              <a:rPr lang="nl-NL" dirty="0" err="1"/>
              <a:t>hir</a:t>
            </a:r>
            <a:r>
              <a:rPr lang="nl-NL" dirty="0"/>
              <a:t> bakolie?</a:t>
            </a:r>
          </a:p>
          <a:p>
            <a:pPr marL="285750" indent="-285750">
              <a:lnSpc>
                <a:spcPct val="130000"/>
              </a:lnSpc>
              <a:buFont typeface="Arial"/>
              <a:buChar char="•"/>
              <a:defRPr/>
            </a:pPr>
            <a:r>
              <a:rPr lang="nl-NL" dirty="0" err="1"/>
              <a:t>Sampt</a:t>
            </a:r>
            <a:r>
              <a:rPr lang="nl-NL" dirty="0"/>
              <a:t> </a:t>
            </a:r>
            <a:r>
              <a:rPr lang="nl-NL" dirty="0" err="1"/>
              <a:t>hir</a:t>
            </a:r>
            <a:r>
              <a:rPr lang="nl-NL" dirty="0"/>
              <a:t> bakolie nu nog of is het al gebeurd?</a:t>
            </a:r>
          </a:p>
          <a:p>
            <a:pPr marL="285750" indent="-285750">
              <a:buFont typeface="Arial"/>
              <a:buChar char="•"/>
              <a:defRPr/>
            </a:pPr>
            <a:endParaRPr lang="nl-NL" dirty="0"/>
          </a:p>
          <a:p>
            <a:pPr marL="285750" indent="-285750">
              <a:buFont typeface="Arial"/>
              <a:buChar char="•"/>
              <a:defRPr/>
            </a:pPr>
            <a:endParaRPr lang="nl-NL" dirty="0"/>
          </a:p>
          <a:p>
            <a:pPr>
              <a:defRPr/>
            </a:pPr>
            <a:r>
              <a:rPr lang="nl-NL" dirty="0"/>
              <a:t> </a:t>
            </a:r>
          </a:p>
          <a:p>
            <a:endParaRPr lang="nl-NL" dirty="0"/>
          </a:p>
        </p:txBody>
      </p:sp>
      <p:sp>
        <p:nvSpPr>
          <p:cNvPr id="4" name="Tijdelijke aanduiding voor voettekst 3">
            <a:extLst>
              <a:ext uri="{FF2B5EF4-FFF2-40B4-BE49-F238E27FC236}">
                <a16:creationId xmlns:a16="http://schemas.microsoft.com/office/drawing/2014/main" id="{5F952A99-1FA6-4F7B-8544-8C1CE7AC787A}"/>
              </a:ext>
            </a:extLst>
          </p:cNvPr>
          <p:cNvSpPr>
            <a:spLocks noGrp="1"/>
          </p:cNvSpPr>
          <p:nvPr>
            <p:ph type="ftr" sz="quarter" idx="11"/>
          </p:nvPr>
        </p:nvSpPr>
        <p:spPr/>
        <p:txBody>
          <a:bodyPr/>
          <a:lstStyle/>
          <a:p>
            <a:r>
              <a:rPr lang="nl-NL" dirty="0"/>
              <a:t>Taalbuddy - Bijeenkomst 3 - Lezen</a:t>
            </a:r>
          </a:p>
        </p:txBody>
      </p:sp>
      <p:pic>
        <p:nvPicPr>
          <p:cNvPr id="5" name="Afbeelding 4">
            <a:hlinkClick r:id="rId3"/>
            <a:extLst>
              <a:ext uri="{FF2B5EF4-FFF2-40B4-BE49-F238E27FC236}">
                <a16:creationId xmlns:a16="http://schemas.microsoft.com/office/drawing/2014/main" id="{EAE35751-5597-4207-A639-701A34C2AC4D}"/>
              </a:ext>
            </a:extLst>
          </p:cNvPr>
          <p:cNvPicPr>
            <a:picLocks noChangeAspect="1"/>
          </p:cNvPicPr>
          <p:nvPr/>
        </p:nvPicPr>
        <p:blipFill>
          <a:blip r:embed="rId4"/>
          <a:stretch>
            <a:fillRect/>
          </a:stretch>
        </p:blipFill>
        <p:spPr>
          <a:xfrm>
            <a:off x="7156730" y="1348468"/>
            <a:ext cx="4049559" cy="1511535"/>
          </a:xfrm>
          <a:prstGeom prst="rect">
            <a:avLst/>
          </a:prstGeom>
        </p:spPr>
      </p:pic>
      <p:sp>
        <p:nvSpPr>
          <p:cNvPr id="6" name="Tijdelijke aanduiding voor dianummer 5">
            <a:extLst>
              <a:ext uri="{FF2B5EF4-FFF2-40B4-BE49-F238E27FC236}">
                <a16:creationId xmlns:a16="http://schemas.microsoft.com/office/drawing/2014/main" id="{A210FED1-D7A5-4640-A6A0-0457863B165A}"/>
              </a:ext>
            </a:extLst>
          </p:cNvPr>
          <p:cNvSpPr>
            <a:spLocks noGrp="1"/>
          </p:cNvSpPr>
          <p:nvPr>
            <p:ph type="sldNum" sz="quarter" idx="12"/>
          </p:nvPr>
        </p:nvSpPr>
        <p:spPr/>
        <p:txBody>
          <a:bodyPr/>
          <a:lstStyle/>
          <a:p>
            <a:fld id="{9AA2FC48-BCFE-4310-BE43-51E56148A879}" type="slidenum">
              <a:rPr lang="nl-NL" smtClean="0"/>
              <a:t>11</a:t>
            </a:fld>
            <a:endParaRPr lang="nl-NL"/>
          </a:p>
        </p:txBody>
      </p:sp>
    </p:spTree>
    <p:extLst>
      <p:ext uri="{BB962C8B-B14F-4D97-AF65-F5344CB8AC3E}">
        <p14:creationId xmlns:p14="http://schemas.microsoft.com/office/powerpoint/2010/main" val="340993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1A0-B233-4A97-835D-93DAC8B9A650}"/>
              </a:ext>
            </a:extLst>
          </p:cNvPr>
          <p:cNvSpPr>
            <a:spLocks noGrp="1"/>
          </p:cNvSpPr>
          <p:nvPr>
            <p:ph type="title"/>
          </p:nvPr>
        </p:nvSpPr>
        <p:spPr>
          <a:xfrm>
            <a:off x="563256" y="566190"/>
            <a:ext cx="11031843" cy="1198318"/>
          </a:xfrm>
        </p:spPr>
        <p:txBody>
          <a:bodyPr/>
          <a:lstStyle/>
          <a:p>
            <a:r>
              <a:rPr lang="nl-NL"/>
              <a:t>Visuele informatie</a:t>
            </a:r>
          </a:p>
        </p:txBody>
      </p:sp>
      <p:sp>
        <p:nvSpPr>
          <p:cNvPr id="3" name="Tijdelijke aanduiding voor inhoud 2">
            <a:extLst>
              <a:ext uri="{FF2B5EF4-FFF2-40B4-BE49-F238E27FC236}">
                <a16:creationId xmlns:a16="http://schemas.microsoft.com/office/drawing/2014/main" id="{EBAD7543-005B-42D2-BDBA-C726F7BB570D}"/>
              </a:ext>
            </a:extLst>
          </p:cNvPr>
          <p:cNvSpPr>
            <a:spLocks noGrp="1"/>
          </p:cNvSpPr>
          <p:nvPr>
            <p:ph idx="1"/>
          </p:nvPr>
        </p:nvSpPr>
        <p:spPr/>
        <p:txBody>
          <a:bodyPr/>
          <a:lstStyle/>
          <a:p>
            <a:pPr marL="285750" indent="-285750">
              <a:lnSpc>
                <a:spcPct val="150000"/>
              </a:lnSpc>
              <a:buFont typeface="Arial" panose="020B0604020202020204" pitchFamily="34" charset="0"/>
              <a:buChar char="•"/>
              <a:defRPr/>
            </a:pPr>
            <a:r>
              <a:rPr lang="nl-NL">
                <a:ea typeface="Verdana" panose="020B0604030504040204" pitchFamily="34" charset="0"/>
                <a:cs typeface="Verdana" panose="020B0604030504040204" pitchFamily="34" charset="0"/>
              </a:rPr>
              <a:t>tekens</a:t>
            </a:r>
          </a:p>
          <a:p>
            <a:pPr marL="285750" indent="-285750">
              <a:lnSpc>
                <a:spcPct val="150000"/>
              </a:lnSpc>
              <a:buFont typeface="Arial" panose="020B0604020202020204" pitchFamily="34" charset="0"/>
              <a:buChar char="•"/>
              <a:defRPr/>
            </a:pPr>
            <a:r>
              <a:rPr lang="nl-NL">
                <a:ea typeface="Verdana" panose="020B0604030504040204" pitchFamily="34" charset="0"/>
                <a:cs typeface="Verdana" panose="020B0604030504040204" pitchFamily="34" charset="0"/>
              </a:rPr>
              <a:t>kenmerken van teksten (brief, roman, gedicht)</a:t>
            </a:r>
          </a:p>
          <a:p>
            <a:pPr marL="285750" indent="-285750">
              <a:lnSpc>
                <a:spcPct val="150000"/>
              </a:lnSpc>
              <a:buFont typeface="Arial" panose="020B0604020202020204" pitchFamily="34" charset="0"/>
              <a:buChar char="•"/>
              <a:defRPr/>
            </a:pPr>
            <a:r>
              <a:rPr lang="nl-NL">
                <a:ea typeface="Verdana" panose="020B0604030504040204" pitchFamily="34" charset="0"/>
                <a:cs typeface="Verdana" panose="020B0604030504040204" pitchFamily="34" charset="0"/>
              </a:rPr>
              <a:t>illustraties</a:t>
            </a:r>
          </a:p>
          <a:p>
            <a:pPr marL="285750" indent="-285750">
              <a:lnSpc>
                <a:spcPct val="150000"/>
              </a:lnSpc>
              <a:buFont typeface="Arial" panose="020B0604020202020204" pitchFamily="34" charset="0"/>
              <a:buChar char="•"/>
              <a:defRPr/>
            </a:pPr>
            <a:r>
              <a:rPr lang="nl-NL">
                <a:ea typeface="Verdana" panose="020B0604030504040204" pitchFamily="34" charset="0"/>
                <a:cs typeface="Verdana" panose="020B0604030504040204" pitchFamily="34" charset="0"/>
              </a:rPr>
              <a:t>lay-out (hoofdstukken, alinea’s)</a:t>
            </a:r>
          </a:p>
          <a:p>
            <a:pPr marL="342900" indent="-342900">
              <a:buClr>
                <a:srgbClr val="0095B1"/>
              </a:buClr>
              <a:buFont typeface="Arial" pitchFamily="34" charset="0"/>
              <a:buChar char="•"/>
              <a:defRPr/>
            </a:pPr>
            <a:endParaRPr lang="nl-NL" altLang="nl-NL">
              <a:ea typeface="Verdana" panose="020B0604030504040204" pitchFamily="34" charset="0"/>
              <a:cs typeface="Verdana" panose="020B0604030504040204" pitchFamily="34" charset="0"/>
            </a:endParaRPr>
          </a:p>
          <a:p>
            <a:endParaRPr lang="nl-NL"/>
          </a:p>
        </p:txBody>
      </p:sp>
      <p:sp>
        <p:nvSpPr>
          <p:cNvPr id="4" name="Tijdelijke aanduiding voor voettekst 3">
            <a:extLst>
              <a:ext uri="{FF2B5EF4-FFF2-40B4-BE49-F238E27FC236}">
                <a16:creationId xmlns:a16="http://schemas.microsoft.com/office/drawing/2014/main" id="{55718D71-E9A8-4421-AF7C-E5467B03A45A}"/>
              </a:ext>
            </a:extLst>
          </p:cNvPr>
          <p:cNvSpPr>
            <a:spLocks noGrp="1"/>
          </p:cNvSpPr>
          <p:nvPr>
            <p:ph type="ftr" sz="quarter" idx="11"/>
          </p:nvPr>
        </p:nvSpPr>
        <p:spPr/>
        <p:txBody>
          <a:bodyPr/>
          <a:lstStyle/>
          <a:p>
            <a:r>
              <a:rPr lang="nl-NL" dirty="0"/>
              <a:t>Taalbuddy - Bijeenkomst 3 - Lezen</a:t>
            </a:r>
          </a:p>
        </p:txBody>
      </p:sp>
      <p:pic>
        <p:nvPicPr>
          <p:cNvPr id="5" name="Picture 2" descr="http://www.freeimageslive.com/galleries/workplace/education/pics/numbers_and_letters.jpg">
            <a:extLst>
              <a:ext uri="{FF2B5EF4-FFF2-40B4-BE49-F238E27FC236}">
                <a16:creationId xmlns:a16="http://schemas.microsoft.com/office/drawing/2014/main" id="{DB8C58B0-B071-4CB1-91E0-BA0030F33CA6}"/>
              </a:ext>
            </a:extLst>
          </p:cNvPr>
          <p:cNvPicPr>
            <a:picLocks noChangeAspect="1" noChangeArrowheads="1"/>
          </p:cNvPicPr>
          <p:nvPr/>
        </p:nvPicPr>
        <p:blipFill>
          <a:blip r:embed="rId3"/>
          <a:srcRect/>
          <a:stretch>
            <a:fillRect/>
          </a:stretch>
        </p:blipFill>
        <p:spPr bwMode="auto">
          <a:xfrm>
            <a:off x="6591210" y="3605850"/>
            <a:ext cx="4140200" cy="1809750"/>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386F8C43-C3E8-4137-8D6A-09959AF523A6}"/>
              </a:ext>
            </a:extLst>
          </p:cNvPr>
          <p:cNvSpPr>
            <a:spLocks noGrp="1"/>
          </p:cNvSpPr>
          <p:nvPr>
            <p:ph type="sldNum" sz="quarter" idx="12"/>
          </p:nvPr>
        </p:nvSpPr>
        <p:spPr/>
        <p:txBody>
          <a:bodyPr/>
          <a:lstStyle/>
          <a:p>
            <a:fld id="{9AA2FC48-BCFE-4310-BE43-51E56148A879}" type="slidenum">
              <a:rPr lang="nl-NL" smtClean="0"/>
              <a:t>12</a:t>
            </a:fld>
            <a:endParaRPr lang="nl-NL"/>
          </a:p>
        </p:txBody>
      </p:sp>
    </p:spTree>
    <p:extLst>
      <p:ext uri="{BB962C8B-B14F-4D97-AF65-F5344CB8AC3E}">
        <p14:creationId xmlns:p14="http://schemas.microsoft.com/office/powerpoint/2010/main" val="157085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2BF1A-C406-433F-AF6B-AFE9F0266D96}"/>
              </a:ext>
            </a:extLst>
          </p:cNvPr>
          <p:cNvSpPr>
            <a:spLocks noGrp="1"/>
          </p:cNvSpPr>
          <p:nvPr>
            <p:ph type="title"/>
          </p:nvPr>
        </p:nvSpPr>
        <p:spPr/>
        <p:txBody>
          <a:bodyPr/>
          <a:lstStyle/>
          <a:p>
            <a:r>
              <a:rPr lang="nl-NL" dirty="0"/>
              <a:t>Niet-visuele informatie</a:t>
            </a:r>
          </a:p>
        </p:txBody>
      </p:sp>
      <p:sp>
        <p:nvSpPr>
          <p:cNvPr id="3" name="Tijdelijke aanduiding voor inhoud 2">
            <a:extLst>
              <a:ext uri="{FF2B5EF4-FFF2-40B4-BE49-F238E27FC236}">
                <a16:creationId xmlns:a16="http://schemas.microsoft.com/office/drawing/2014/main" id="{B9C90EB2-FDEB-412D-999E-95473283461C}"/>
              </a:ext>
            </a:extLst>
          </p:cNvPr>
          <p:cNvSpPr>
            <a:spLocks noGrp="1"/>
          </p:cNvSpPr>
          <p:nvPr>
            <p:ph idx="1"/>
          </p:nvPr>
        </p:nvSpPr>
        <p:spPr>
          <a:xfrm>
            <a:off x="563256" y="1934308"/>
            <a:ext cx="9008244" cy="3959287"/>
          </a:xfrm>
        </p:spPr>
        <p:txBody>
          <a:bodyPr/>
          <a:lstStyle/>
          <a:p>
            <a:pPr marL="342900" indent="-342900" fontAlgn="auto">
              <a:lnSpc>
                <a:spcPct val="150000"/>
              </a:lnSpc>
              <a:spcAft>
                <a:spcPts val="0"/>
              </a:spcAft>
              <a:buFont typeface="Arial" panose="020B0604020202020204" pitchFamily="34" charset="0"/>
              <a:buChar char="•"/>
              <a:defRPr/>
            </a:pPr>
            <a:r>
              <a:rPr lang="nl-NL" dirty="0">
                <a:ea typeface="Verdana" panose="020B0604030504040204" pitchFamily="34" charset="0"/>
                <a:cs typeface="Verdana" panose="020B0604030504040204" pitchFamily="34" charset="0"/>
              </a:rPr>
              <a:t>letters (klanken bij de tekens)</a:t>
            </a:r>
          </a:p>
          <a:p>
            <a:pPr marL="342900" indent="-342900" fontAlgn="auto">
              <a:lnSpc>
                <a:spcPct val="150000"/>
              </a:lnSpc>
              <a:spcAft>
                <a:spcPts val="0"/>
              </a:spcAft>
              <a:buFont typeface="Arial" panose="020B0604020202020204" pitchFamily="34" charset="0"/>
              <a:buChar char="•"/>
              <a:defRPr/>
            </a:pPr>
            <a:r>
              <a:rPr lang="nl-NL" dirty="0">
                <a:ea typeface="Verdana" panose="020B0604030504040204" pitchFamily="34" charset="0"/>
                <a:cs typeface="Verdana" panose="020B0604030504040204" pitchFamily="34" charset="0"/>
              </a:rPr>
              <a:t>lettercombinaties (</a:t>
            </a:r>
            <a:r>
              <a:rPr lang="nl-NL" dirty="0" err="1">
                <a:ea typeface="Verdana" panose="020B0604030504040204" pitchFamily="34" charset="0"/>
                <a:cs typeface="Verdana" panose="020B0604030504040204" pitchFamily="34" charset="0"/>
              </a:rPr>
              <a:t>sch</a:t>
            </a:r>
            <a:r>
              <a:rPr lang="nl-NL" dirty="0">
                <a:ea typeface="Verdana" panose="020B0604030504040204" pitchFamily="34" charset="0"/>
                <a:cs typeface="Verdana" panose="020B0604030504040204" pitchFamily="34" charset="0"/>
              </a:rPr>
              <a:t>, </a:t>
            </a:r>
            <a:r>
              <a:rPr lang="nl-NL" dirty="0" err="1">
                <a:ea typeface="Verdana" panose="020B0604030504040204" pitchFamily="34" charset="0"/>
                <a:cs typeface="Verdana" panose="020B0604030504040204" pitchFamily="34" charset="0"/>
              </a:rPr>
              <a:t>ing</a:t>
            </a:r>
            <a:r>
              <a:rPr lang="nl-NL" dirty="0">
                <a:ea typeface="Verdana" panose="020B0604030504040204" pitchFamily="34" charset="0"/>
                <a:cs typeface="Verdana" panose="020B0604030504040204" pitchFamily="34" charset="0"/>
              </a:rPr>
              <a:t>, lijk)</a:t>
            </a:r>
          </a:p>
          <a:p>
            <a:pPr marL="342900" indent="-342900" fontAlgn="auto">
              <a:lnSpc>
                <a:spcPct val="150000"/>
              </a:lnSpc>
              <a:spcAft>
                <a:spcPts val="0"/>
              </a:spcAft>
              <a:buFont typeface="Arial" panose="020B0604020202020204" pitchFamily="34" charset="0"/>
              <a:buChar char="•"/>
              <a:defRPr/>
            </a:pPr>
            <a:r>
              <a:rPr lang="nl-NL" dirty="0">
                <a:ea typeface="Verdana" panose="020B0604030504040204" pitchFamily="34" charset="0"/>
                <a:cs typeface="Verdana" panose="020B0604030504040204" pitchFamily="34" charset="0"/>
              </a:rPr>
              <a:t>zinsconstructies</a:t>
            </a:r>
          </a:p>
          <a:p>
            <a:pPr marL="342900" indent="-342900" fontAlgn="auto">
              <a:lnSpc>
                <a:spcPct val="150000"/>
              </a:lnSpc>
              <a:spcAft>
                <a:spcPts val="0"/>
              </a:spcAft>
              <a:buFont typeface="Arial" panose="020B0604020202020204" pitchFamily="34" charset="0"/>
              <a:buChar char="•"/>
              <a:defRPr/>
            </a:pPr>
            <a:r>
              <a:rPr lang="nl-NL" dirty="0">
                <a:ea typeface="Verdana" panose="020B0604030504040204" pitchFamily="34" charset="0"/>
                <a:cs typeface="Verdana" panose="020B0604030504040204" pitchFamily="34" charset="0"/>
              </a:rPr>
              <a:t>grammaticale structuren</a:t>
            </a:r>
          </a:p>
          <a:p>
            <a:pPr marL="342900" indent="-342900" fontAlgn="auto">
              <a:lnSpc>
                <a:spcPct val="150000"/>
              </a:lnSpc>
              <a:spcAft>
                <a:spcPts val="0"/>
              </a:spcAft>
              <a:buFont typeface="Arial" panose="020B0604020202020204" pitchFamily="34" charset="0"/>
              <a:buChar char="•"/>
              <a:defRPr/>
            </a:pPr>
            <a:r>
              <a:rPr lang="nl-NL" dirty="0">
                <a:ea typeface="Verdana" panose="020B0604030504040204" pitchFamily="34" charset="0"/>
                <a:cs typeface="Verdana" panose="020B0604030504040204" pitchFamily="34" charset="0"/>
              </a:rPr>
              <a:t>betekenis: voorkennis van het onderwerp,</a:t>
            </a:r>
            <a:br>
              <a:rPr lang="nl-NL" dirty="0">
                <a:ea typeface="Verdana" panose="020B0604030504040204" pitchFamily="34" charset="0"/>
                <a:cs typeface="Verdana" panose="020B0604030504040204" pitchFamily="34" charset="0"/>
              </a:rPr>
            </a:br>
            <a:r>
              <a:rPr lang="nl-NL" dirty="0">
                <a:ea typeface="Verdana" panose="020B0604030504040204" pitchFamily="34" charset="0"/>
                <a:cs typeface="Verdana" panose="020B0604030504040204" pitchFamily="34" charset="0"/>
              </a:rPr>
              <a:t>verwachtingen over het verhaal</a:t>
            </a:r>
          </a:p>
          <a:p>
            <a:pPr marL="342900" indent="-342900">
              <a:buClr>
                <a:srgbClr val="0095B1"/>
              </a:buClr>
              <a:buFont typeface="Arial" pitchFamily="34" charset="0"/>
              <a:buChar char="•"/>
              <a:defRPr/>
            </a:pPr>
            <a:endParaRPr lang="nl-NL" altLang="nl-NL" dirty="0">
              <a:ea typeface="ＭＳ Ｐゴシック" pitchFamily="34" charset="-128"/>
            </a:endParaRPr>
          </a:p>
          <a:p>
            <a:pPr marL="342900" indent="-342900">
              <a:buFont typeface="Arial" panose="020B0604020202020204" pitchFamily="34" charset="0"/>
              <a:buChar char="•"/>
            </a:pPr>
            <a:endParaRPr lang="nl-NL" dirty="0"/>
          </a:p>
        </p:txBody>
      </p:sp>
      <p:sp>
        <p:nvSpPr>
          <p:cNvPr id="4" name="Tijdelijke aanduiding voor voettekst 3">
            <a:extLst>
              <a:ext uri="{FF2B5EF4-FFF2-40B4-BE49-F238E27FC236}">
                <a16:creationId xmlns:a16="http://schemas.microsoft.com/office/drawing/2014/main" id="{0A9C7B48-EE0E-4725-B46E-4376129B7276}"/>
              </a:ext>
            </a:extLst>
          </p:cNvPr>
          <p:cNvSpPr>
            <a:spLocks noGrp="1"/>
          </p:cNvSpPr>
          <p:nvPr>
            <p:ph type="ftr" sz="quarter" idx="11"/>
          </p:nvPr>
        </p:nvSpPr>
        <p:spPr/>
        <p:txBody>
          <a:bodyPr/>
          <a:lstStyle/>
          <a:p>
            <a:r>
              <a:rPr lang="nl-NL" dirty="0"/>
              <a:t>Taalbuddy - Bijeenkomst 3 - Lezen</a:t>
            </a:r>
          </a:p>
        </p:txBody>
      </p:sp>
      <p:sp>
        <p:nvSpPr>
          <p:cNvPr id="5" name="Tijdelijke aanduiding voor dianummer 4">
            <a:extLst>
              <a:ext uri="{FF2B5EF4-FFF2-40B4-BE49-F238E27FC236}">
                <a16:creationId xmlns:a16="http://schemas.microsoft.com/office/drawing/2014/main" id="{723CF3B7-A1C8-4D1B-BE6C-2082CAF0DAC9}"/>
              </a:ext>
            </a:extLst>
          </p:cNvPr>
          <p:cNvSpPr>
            <a:spLocks noGrp="1"/>
          </p:cNvSpPr>
          <p:nvPr>
            <p:ph type="sldNum" sz="quarter" idx="12"/>
          </p:nvPr>
        </p:nvSpPr>
        <p:spPr/>
        <p:txBody>
          <a:bodyPr/>
          <a:lstStyle/>
          <a:p>
            <a:fld id="{9AA2FC48-BCFE-4310-BE43-51E56148A879}" type="slidenum">
              <a:rPr lang="nl-NL" smtClean="0"/>
              <a:t>13</a:t>
            </a:fld>
            <a:endParaRPr lang="nl-NL"/>
          </a:p>
        </p:txBody>
      </p:sp>
    </p:spTree>
    <p:extLst>
      <p:ext uri="{BB962C8B-B14F-4D97-AF65-F5344CB8AC3E}">
        <p14:creationId xmlns:p14="http://schemas.microsoft.com/office/powerpoint/2010/main" val="19604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2EFB-D393-46AE-9B9A-669A4CABC599}"/>
              </a:ext>
            </a:extLst>
          </p:cNvPr>
          <p:cNvSpPr>
            <a:spLocks noGrp="1"/>
          </p:cNvSpPr>
          <p:nvPr>
            <p:ph type="title"/>
          </p:nvPr>
        </p:nvSpPr>
        <p:spPr/>
        <p:txBody>
          <a:bodyPr/>
          <a:lstStyle/>
          <a:p>
            <a:r>
              <a:rPr lang="nl-NL"/>
              <a:t>Lezen is…</a:t>
            </a:r>
          </a:p>
        </p:txBody>
      </p:sp>
      <p:sp>
        <p:nvSpPr>
          <p:cNvPr id="3" name="Tijdelijke aanduiding voor inhoud 2">
            <a:extLst>
              <a:ext uri="{FF2B5EF4-FFF2-40B4-BE49-F238E27FC236}">
                <a16:creationId xmlns:a16="http://schemas.microsoft.com/office/drawing/2014/main" id="{45F34251-84F4-4B02-8542-2837242C5115}"/>
              </a:ext>
            </a:extLst>
          </p:cNvPr>
          <p:cNvSpPr>
            <a:spLocks noGrp="1"/>
          </p:cNvSpPr>
          <p:nvPr>
            <p:ph idx="1"/>
          </p:nvPr>
        </p:nvSpPr>
        <p:spPr>
          <a:xfrm>
            <a:off x="145774" y="2045495"/>
            <a:ext cx="9425726" cy="3848100"/>
          </a:xfrm>
        </p:spPr>
        <p:txBody>
          <a:bodyPr/>
          <a:lstStyle/>
          <a:p>
            <a:pPr marL="800100" lvl="1" indent="-342900">
              <a:lnSpc>
                <a:spcPct val="150000"/>
              </a:lnSpc>
              <a:buFont typeface="Arial" panose="020B0604020202020204" pitchFamily="34" charset="0"/>
              <a:buChar char="•"/>
            </a:pPr>
            <a:r>
              <a:rPr lang="nl-NL" dirty="0">
                <a:solidFill>
                  <a:schemeClr val="tx1"/>
                </a:solidFill>
                <a:latin typeface="+mj-lt"/>
              </a:rPr>
              <a:t>een actieve denktaak</a:t>
            </a:r>
            <a:endParaRPr lang="nl-NL" sz="3200" dirty="0">
              <a:solidFill>
                <a:schemeClr val="tx1"/>
              </a:solidFill>
              <a:latin typeface="+mj-lt"/>
            </a:endParaRPr>
          </a:p>
          <a:p>
            <a:pPr marL="800100" lvl="1" indent="-342900">
              <a:lnSpc>
                <a:spcPct val="150000"/>
              </a:lnSpc>
              <a:buFont typeface="Arial" panose="020B0604020202020204" pitchFamily="34" charset="0"/>
              <a:buChar char="•"/>
            </a:pPr>
            <a:r>
              <a:rPr lang="nl-NL" dirty="0">
                <a:solidFill>
                  <a:schemeClr val="tx1"/>
                </a:solidFill>
                <a:latin typeface="+mj-lt"/>
              </a:rPr>
              <a:t>een betekenis geven aan de letters die je leest op woord-, zins- en tekstniveau</a:t>
            </a:r>
            <a:endParaRPr lang="nl-NL" sz="3200" dirty="0">
              <a:solidFill>
                <a:schemeClr val="tx1"/>
              </a:solidFill>
              <a:latin typeface="+mj-lt"/>
            </a:endParaRPr>
          </a:p>
          <a:p>
            <a:pPr marL="800100" lvl="1" indent="-342900">
              <a:lnSpc>
                <a:spcPct val="150000"/>
              </a:lnSpc>
              <a:buFont typeface="Arial" panose="020B0604020202020204" pitchFamily="34" charset="0"/>
              <a:buChar char="•"/>
            </a:pPr>
            <a:r>
              <a:rPr lang="nl-NL" dirty="0">
                <a:solidFill>
                  <a:schemeClr val="tx1"/>
                </a:solidFill>
                <a:latin typeface="+mj-lt"/>
              </a:rPr>
              <a:t>het inzetten en combineren van kennis en vaardigheden</a:t>
            </a:r>
            <a:endParaRPr lang="nl-NL" sz="3200" dirty="0">
              <a:solidFill>
                <a:schemeClr val="tx1"/>
              </a:solidFill>
              <a:latin typeface="+mj-lt"/>
            </a:endParaRPr>
          </a:p>
          <a:p>
            <a:pPr marL="800100" lvl="1" indent="-342900">
              <a:lnSpc>
                <a:spcPct val="150000"/>
              </a:lnSpc>
              <a:buFont typeface="Arial" panose="020B0604020202020204" pitchFamily="34" charset="0"/>
              <a:buChar char="•"/>
            </a:pPr>
            <a:r>
              <a:rPr lang="nl-NL" dirty="0">
                <a:solidFill>
                  <a:schemeClr val="tx1"/>
                </a:solidFill>
                <a:latin typeface="+mj-lt"/>
              </a:rPr>
              <a:t>het koppelen van visuele en niet-visuele informatie</a:t>
            </a:r>
            <a:endParaRPr lang="nl-NL" sz="3200" dirty="0">
              <a:solidFill>
                <a:schemeClr val="tx1"/>
              </a:solidFill>
              <a:latin typeface="+mj-lt"/>
            </a:endParaRPr>
          </a:p>
          <a:p>
            <a:endParaRPr lang="nl-NL" dirty="0">
              <a:latin typeface="+mj-lt"/>
            </a:endParaRPr>
          </a:p>
          <a:p>
            <a:endParaRPr lang="nl-NL" dirty="0">
              <a:latin typeface="+mj-lt"/>
            </a:endParaRPr>
          </a:p>
        </p:txBody>
      </p:sp>
      <p:sp>
        <p:nvSpPr>
          <p:cNvPr id="4" name="Tijdelijke aanduiding voor voettekst 3">
            <a:extLst>
              <a:ext uri="{FF2B5EF4-FFF2-40B4-BE49-F238E27FC236}">
                <a16:creationId xmlns:a16="http://schemas.microsoft.com/office/drawing/2014/main" id="{A5CA5156-0A91-48BA-999A-88EA20743C34}"/>
              </a:ext>
            </a:extLst>
          </p:cNvPr>
          <p:cNvSpPr>
            <a:spLocks noGrp="1"/>
          </p:cNvSpPr>
          <p:nvPr>
            <p:ph type="ftr" sz="quarter" idx="11"/>
          </p:nvPr>
        </p:nvSpPr>
        <p:spPr/>
        <p:txBody>
          <a:bodyPr/>
          <a:lstStyle/>
          <a:p>
            <a:r>
              <a:rPr lang="nl-NL" dirty="0"/>
              <a:t>Taalbuddy - Bijeenkomst 3 - Lezen</a:t>
            </a:r>
          </a:p>
        </p:txBody>
      </p:sp>
      <p:sp>
        <p:nvSpPr>
          <p:cNvPr id="5" name="Tijdelijke aanduiding voor dianummer 4">
            <a:extLst>
              <a:ext uri="{FF2B5EF4-FFF2-40B4-BE49-F238E27FC236}">
                <a16:creationId xmlns:a16="http://schemas.microsoft.com/office/drawing/2014/main" id="{BDC094A2-B790-4777-AFEB-2F881552AE67}"/>
              </a:ext>
            </a:extLst>
          </p:cNvPr>
          <p:cNvSpPr>
            <a:spLocks noGrp="1"/>
          </p:cNvSpPr>
          <p:nvPr>
            <p:ph type="sldNum" sz="quarter" idx="12"/>
          </p:nvPr>
        </p:nvSpPr>
        <p:spPr/>
        <p:txBody>
          <a:bodyPr/>
          <a:lstStyle/>
          <a:p>
            <a:fld id="{9AA2FC48-BCFE-4310-BE43-51E56148A879}" type="slidenum">
              <a:rPr lang="nl-NL" smtClean="0"/>
              <a:t>14</a:t>
            </a:fld>
            <a:endParaRPr lang="nl-NL"/>
          </a:p>
        </p:txBody>
      </p:sp>
    </p:spTree>
    <p:extLst>
      <p:ext uri="{BB962C8B-B14F-4D97-AF65-F5344CB8AC3E}">
        <p14:creationId xmlns:p14="http://schemas.microsoft.com/office/powerpoint/2010/main" val="13481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0C907-4F12-4184-98D2-BC26CC8B3850}"/>
              </a:ext>
            </a:extLst>
          </p:cNvPr>
          <p:cNvSpPr>
            <a:spLocks noGrp="1"/>
          </p:cNvSpPr>
          <p:nvPr>
            <p:ph type="title"/>
          </p:nvPr>
        </p:nvSpPr>
        <p:spPr/>
        <p:txBody>
          <a:bodyPr/>
          <a:lstStyle/>
          <a:p>
            <a:r>
              <a:rPr lang="nl-NL"/>
              <a:t>Het </a:t>
            </a:r>
            <a:r>
              <a:rPr lang="nl-NL">
                <a:solidFill>
                  <a:schemeClr val="tx2"/>
                </a:solidFill>
              </a:rPr>
              <a:t>V</a:t>
            </a:r>
            <a:r>
              <a:rPr lang="nl-NL"/>
              <a:t>UT-model</a:t>
            </a:r>
          </a:p>
        </p:txBody>
      </p:sp>
      <p:sp>
        <p:nvSpPr>
          <p:cNvPr id="3" name="Tijdelijke aanduiding voor inhoud 2">
            <a:extLst>
              <a:ext uri="{FF2B5EF4-FFF2-40B4-BE49-F238E27FC236}">
                <a16:creationId xmlns:a16="http://schemas.microsoft.com/office/drawing/2014/main" id="{234EC22E-35CA-4694-BE2B-588079B28D66}"/>
              </a:ext>
            </a:extLst>
          </p:cNvPr>
          <p:cNvSpPr>
            <a:spLocks noGrp="1"/>
          </p:cNvSpPr>
          <p:nvPr>
            <p:ph idx="1"/>
          </p:nvPr>
        </p:nvSpPr>
        <p:spPr>
          <a:xfrm>
            <a:off x="571500" y="1537252"/>
            <a:ext cx="9000000" cy="4356343"/>
          </a:xfrm>
        </p:spPr>
        <p:txBody>
          <a:bodyPr/>
          <a:lstStyle/>
          <a:p>
            <a:pPr>
              <a:buClr>
                <a:schemeClr val="tx1"/>
              </a:buClr>
            </a:pPr>
            <a:br>
              <a:rPr lang="nl-NL" sz="1800" dirty="0"/>
            </a:br>
            <a:r>
              <a:rPr lang="nl-NL" b="1" dirty="0">
                <a:solidFill>
                  <a:schemeClr val="tx2"/>
                </a:solidFill>
              </a:rPr>
              <a:t>V</a:t>
            </a:r>
            <a:r>
              <a:rPr lang="nl-NL" b="1" dirty="0"/>
              <a:t>ooruitkijken</a:t>
            </a:r>
          </a:p>
          <a:p>
            <a:pPr>
              <a:buClr>
                <a:schemeClr val="tx1"/>
              </a:buClr>
            </a:pPr>
            <a:endParaRPr lang="nl-NL" dirty="0"/>
          </a:p>
          <a:p>
            <a:pPr marL="342900" indent="-342900">
              <a:lnSpc>
                <a:spcPct val="130000"/>
              </a:lnSpc>
              <a:buFont typeface="Arial" panose="020B0604020202020204" pitchFamily="34" charset="0"/>
              <a:buChar char="•"/>
            </a:pPr>
            <a:r>
              <a:rPr lang="nl-NL" dirty="0"/>
              <a:t>Bekijk welke kennis en vaardigheden er al zijn</a:t>
            </a:r>
          </a:p>
          <a:p>
            <a:pPr marL="342900" indent="-342900">
              <a:lnSpc>
                <a:spcPct val="130000"/>
              </a:lnSpc>
              <a:buFont typeface="Arial" panose="020B0604020202020204" pitchFamily="34" charset="0"/>
              <a:buChar char="•"/>
            </a:pPr>
            <a:r>
              <a:rPr lang="nl-NL" dirty="0"/>
              <a:t>Bepaal het leerdoel</a:t>
            </a:r>
          </a:p>
          <a:p>
            <a:pPr marL="342900" indent="-342900">
              <a:lnSpc>
                <a:spcPct val="130000"/>
              </a:lnSpc>
              <a:buFont typeface="Arial" panose="020B0604020202020204" pitchFamily="34" charset="0"/>
              <a:buChar char="•"/>
            </a:pPr>
            <a:r>
              <a:rPr lang="nl-NL" dirty="0"/>
              <a:t>Maak een plan om het leerdoel te bereiken</a:t>
            </a:r>
          </a:p>
          <a:p>
            <a:pPr marL="342900" indent="-342900">
              <a:lnSpc>
                <a:spcPct val="130000"/>
              </a:lnSpc>
              <a:buFont typeface="Arial" panose="020B0604020202020204" pitchFamily="34" charset="0"/>
              <a:buChar char="•"/>
            </a:pPr>
            <a:r>
              <a:rPr lang="nl-NL" dirty="0"/>
              <a:t>Vertel wat jullie gaan doen</a:t>
            </a:r>
          </a:p>
          <a:p>
            <a:pPr>
              <a:buClr>
                <a:schemeClr val="tx1"/>
              </a:buClr>
            </a:pPr>
            <a:endParaRPr lang="nl-NL" sz="1800" dirty="0"/>
          </a:p>
          <a:p>
            <a:endParaRPr lang="nl-NL" dirty="0"/>
          </a:p>
        </p:txBody>
      </p:sp>
      <p:sp>
        <p:nvSpPr>
          <p:cNvPr id="4" name="Tijdelijke aanduiding voor voettekst 3">
            <a:extLst>
              <a:ext uri="{FF2B5EF4-FFF2-40B4-BE49-F238E27FC236}">
                <a16:creationId xmlns:a16="http://schemas.microsoft.com/office/drawing/2014/main" id="{9BE6B715-39DA-4AFC-A0A0-75BC8E32F5BC}"/>
              </a:ext>
            </a:extLst>
          </p:cNvPr>
          <p:cNvSpPr>
            <a:spLocks noGrp="1"/>
          </p:cNvSpPr>
          <p:nvPr>
            <p:ph type="ftr" sz="quarter" idx="11"/>
          </p:nvPr>
        </p:nvSpPr>
        <p:spPr/>
        <p:txBody>
          <a:bodyPr/>
          <a:lstStyle/>
          <a:p>
            <a:r>
              <a:rPr lang="nl-NL" dirty="0"/>
              <a:t>Taalbuddy - Bijeenkomst 3 - Lezen</a:t>
            </a:r>
          </a:p>
        </p:txBody>
      </p:sp>
      <p:sp>
        <p:nvSpPr>
          <p:cNvPr id="6" name="Tijdelijke aanduiding voor dianummer 5">
            <a:extLst>
              <a:ext uri="{FF2B5EF4-FFF2-40B4-BE49-F238E27FC236}">
                <a16:creationId xmlns:a16="http://schemas.microsoft.com/office/drawing/2014/main" id="{2D942632-A736-4F40-B339-F0D3727F559D}"/>
              </a:ext>
            </a:extLst>
          </p:cNvPr>
          <p:cNvSpPr>
            <a:spLocks noGrp="1"/>
          </p:cNvSpPr>
          <p:nvPr>
            <p:ph type="sldNum" sz="quarter" idx="12"/>
          </p:nvPr>
        </p:nvSpPr>
        <p:spPr/>
        <p:txBody>
          <a:bodyPr/>
          <a:lstStyle/>
          <a:p>
            <a:fld id="{9AA2FC48-BCFE-4310-BE43-51E56148A879}" type="slidenum">
              <a:rPr lang="nl-NL" smtClean="0"/>
              <a:t>15</a:t>
            </a:fld>
            <a:endParaRPr lang="nl-NL"/>
          </a:p>
        </p:txBody>
      </p:sp>
      <p:pic>
        <p:nvPicPr>
          <p:cNvPr id="7" name="Afbeelding 7" descr="Afbeelding met tekening, speelgoed&#10;&#10;Beschrijving is gegenereerd met zeer hoge betrouwbaarheid">
            <a:extLst>
              <a:ext uri="{FF2B5EF4-FFF2-40B4-BE49-F238E27FC236}">
                <a16:creationId xmlns:a16="http://schemas.microsoft.com/office/drawing/2014/main" id="{9D4E7AB8-45F6-4327-ADD3-252185C6A9E6}"/>
              </a:ext>
            </a:extLst>
          </p:cNvPr>
          <p:cNvPicPr>
            <a:picLocks noChangeAspect="1"/>
          </p:cNvPicPr>
          <p:nvPr/>
        </p:nvPicPr>
        <p:blipFill>
          <a:blip r:embed="rId3"/>
          <a:stretch>
            <a:fillRect/>
          </a:stretch>
        </p:blipFill>
        <p:spPr>
          <a:xfrm>
            <a:off x="7840100" y="1653763"/>
            <a:ext cx="2743200" cy="3030326"/>
          </a:xfrm>
          <a:prstGeom prst="rect">
            <a:avLst/>
          </a:prstGeom>
        </p:spPr>
      </p:pic>
    </p:spTree>
    <p:extLst>
      <p:ext uri="{BB962C8B-B14F-4D97-AF65-F5344CB8AC3E}">
        <p14:creationId xmlns:p14="http://schemas.microsoft.com/office/powerpoint/2010/main" val="313771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F0E9D-9441-414E-B792-45A211F95CA0}"/>
              </a:ext>
            </a:extLst>
          </p:cNvPr>
          <p:cNvSpPr>
            <a:spLocks noGrp="1"/>
          </p:cNvSpPr>
          <p:nvPr>
            <p:ph type="title"/>
          </p:nvPr>
        </p:nvSpPr>
        <p:spPr/>
        <p:txBody>
          <a:bodyPr/>
          <a:lstStyle/>
          <a:p>
            <a:r>
              <a:rPr lang="nl-NL"/>
              <a:t>Het V</a:t>
            </a:r>
            <a:r>
              <a:rPr lang="nl-NL">
                <a:solidFill>
                  <a:schemeClr val="tx2"/>
                </a:solidFill>
              </a:rPr>
              <a:t>U</a:t>
            </a:r>
            <a:r>
              <a:rPr lang="nl-NL"/>
              <a:t>T-model</a:t>
            </a:r>
          </a:p>
        </p:txBody>
      </p:sp>
      <p:sp>
        <p:nvSpPr>
          <p:cNvPr id="3" name="Tijdelijke aanduiding voor inhoud 2">
            <a:extLst>
              <a:ext uri="{FF2B5EF4-FFF2-40B4-BE49-F238E27FC236}">
                <a16:creationId xmlns:a16="http://schemas.microsoft.com/office/drawing/2014/main" id="{3825BC06-4763-46EF-993C-BB01849140D2}"/>
              </a:ext>
            </a:extLst>
          </p:cNvPr>
          <p:cNvSpPr>
            <a:spLocks noGrp="1"/>
          </p:cNvSpPr>
          <p:nvPr>
            <p:ph idx="1"/>
          </p:nvPr>
        </p:nvSpPr>
        <p:spPr/>
        <p:txBody>
          <a:bodyPr/>
          <a:lstStyle/>
          <a:p>
            <a:pPr>
              <a:buClr>
                <a:schemeClr val="tx1"/>
              </a:buClr>
            </a:pPr>
            <a:r>
              <a:rPr lang="nl-NL" b="1" dirty="0">
                <a:solidFill>
                  <a:schemeClr val="tx2"/>
                </a:solidFill>
              </a:rPr>
              <a:t>U</a:t>
            </a:r>
            <a:r>
              <a:rPr lang="nl-NL" b="1" dirty="0"/>
              <a:t>itvoeren</a:t>
            </a:r>
          </a:p>
          <a:p>
            <a:pPr>
              <a:buClr>
                <a:schemeClr val="tx1"/>
              </a:buClr>
            </a:pPr>
            <a:endParaRPr lang="nl-NL" i="1" dirty="0"/>
          </a:p>
          <a:p>
            <a:pPr marL="342900" indent="-342900">
              <a:lnSpc>
                <a:spcPct val="130000"/>
              </a:lnSpc>
              <a:buFont typeface="Arial" panose="020B0604020202020204" pitchFamily="34" charset="0"/>
              <a:buChar char="•"/>
            </a:pPr>
            <a:r>
              <a:rPr lang="nl-NL" dirty="0"/>
              <a:t>Leesstrategieën voor het lezen</a:t>
            </a:r>
          </a:p>
          <a:p>
            <a:pPr marL="342900" indent="-342900">
              <a:lnSpc>
                <a:spcPct val="130000"/>
              </a:lnSpc>
              <a:buFont typeface="Arial" panose="020B0604020202020204" pitchFamily="34" charset="0"/>
              <a:buChar char="•"/>
            </a:pPr>
            <a:r>
              <a:rPr lang="nl-NL" dirty="0"/>
              <a:t>Leesstrategieën tijdens het lezen</a:t>
            </a:r>
          </a:p>
          <a:p>
            <a:pPr marL="342900" indent="-342900">
              <a:lnSpc>
                <a:spcPct val="130000"/>
              </a:lnSpc>
              <a:buFont typeface="Arial" panose="020B0604020202020204" pitchFamily="34" charset="0"/>
              <a:buChar char="•"/>
            </a:pPr>
            <a:r>
              <a:rPr lang="nl-NL" dirty="0"/>
              <a:t>Leesstrategieën na het lezen</a:t>
            </a:r>
          </a:p>
          <a:p>
            <a:pPr>
              <a:buClr>
                <a:schemeClr val="tx1"/>
              </a:buClr>
            </a:pPr>
            <a:endParaRPr lang="nl-NL" i="1" dirty="0"/>
          </a:p>
          <a:p>
            <a:pPr>
              <a:buClr>
                <a:schemeClr val="tx1"/>
              </a:buClr>
            </a:pPr>
            <a:endParaRPr lang="nl-NL" i="1" dirty="0"/>
          </a:p>
          <a:p>
            <a:pPr>
              <a:buClr>
                <a:schemeClr val="tx1"/>
              </a:buClr>
            </a:pPr>
            <a:endParaRPr lang="nl-NL" i="1" dirty="0"/>
          </a:p>
          <a:p>
            <a:pPr>
              <a:buClr>
                <a:schemeClr val="tx1"/>
              </a:buClr>
            </a:pPr>
            <a:endParaRPr lang="nl-NL" i="1" dirty="0"/>
          </a:p>
          <a:p>
            <a:endParaRPr lang="nl-NL" dirty="0"/>
          </a:p>
        </p:txBody>
      </p:sp>
      <p:sp>
        <p:nvSpPr>
          <p:cNvPr id="4" name="Tijdelijke aanduiding voor voettekst 3">
            <a:extLst>
              <a:ext uri="{FF2B5EF4-FFF2-40B4-BE49-F238E27FC236}">
                <a16:creationId xmlns:a16="http://schemas.microsoft.com/office/drawing/2014/main" id="{A45CE580-9746-48F4-A929-B02E77CF7B1E}"/>
              </a:ext>
            </a:extLst>
          </p:cNvPr>
          <p:cNvSpPr>
            <a:spLocks noGrp="1"/>
          </p:cNvSpPr>
          <p:nvPr>
            <p:ph type="ftr" sz="quarter" idx="11"/>
          </p:nvPr>
        </p:nvSpPr>
        <p:spPr/>
        <p:txBody>
          <a:bodyPr/>
          <a:lstStyle/>
          <a:p>
            <a:r>
              <a:rPr lang="nl-NL" dirty="0"/>
              <a:t>Taalbuddy - Bijeenkomst 3 - Lezen</a:t>
            </a:r>
          </a:p>
        </p:txBody>
      </p:sp>
      <p:sp>
        <p:nvSpPr>
          <p:cNvPr id="8" name="Tijdelijke aanduiding voor dianummer 7">
            <a:extLst>
              <a:ext uri="{FF2B5EF4-FFF2-40B4-BE49-F238E27FC236}">
                <a16:creationId xmlns:a16="http://schemas.microsoft.com/office/drawing/2014/main" id="{A43D7906-6CA2-4709-A790-7372F9CFFDE0}"/>
              </a:ext>
            </a:extLst>
          </p:cNvPr>
          <p:cNvSpPr>
            <a:spLocks noGrp="1"/>
          </p:cNvSpPr>
          <p:nvPr>
            <p:ph type="sldNum" sz="quarter" idx="12"/>
          </p:nvPr>
        </p:nvSpPr>
        <p:spPr/>
        <p:txBody>
          <a:bodyPr/>
          <a:lstStyle/>
          <a:p>
            <a:fld id="{9AA2FC48-BCFE-4310-BE43-51E56148A879}" type="slidenum">
              <a:rPr lang="nl-NL" smtClean="0"/>
              <a:t>16</a:t>
            </a:fld>
            <a:endParaRPr lang="nl-NL"/>
          </a:p>
        </p:txBody>
      </p:sp>
    </p:spTree>
    <p:extLst>
      <p:ext uri="{BB962C8B-B14F-4D97-AF65-F5344CB8AC3E}">
        <p14:creationId xmlns:p14="http://schemas.microsoft.com/office/powerpoint/2010/main" val="387982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1B763-FC53-4F76-A708-D788715A43D7}"/>
              </a:ext>
            </a:extLst>
          </p:cNvPr>
          <p:cNvSpPr>
            <a:spLocks noGrp="1"/>
          </p:cNvSpPr>
          <p:nvPr>
            <p:ph type="title"/>
          </p:nvPr>
        </p:nvSpPr>
        <p:spPr/>
        <p:txBody>
          <a:bodyPr/>
          <a:lstStyle/>
          <a:p>
            <a:r>
              <a:rPr lang="nl-NL"/>
              <a:t>Het VU</a:t>
            </a:r>
            <a:r>
              <a:rPr lang="nl-NL">
                <a:solidFill>
                  <a:schemeClr val="tx2"/>
                </a:solidFill>
              </a:rPr>
              <a:t>T</a:t>
            </a:r>
            <a:r>
              <a:rPr lang="nl-NL"/>
              <a:t>-model</a:t>
            </a:r>
          </a:p>
        </p:txBody>
      </p:sp>
      <p:sp>
        <p:nvSpPr>
          <p:cNvPr id="3" name="Tijdelijke aanduiding voor inhoud 2">
            <a:extLst>
              <a:ext uri="{FF2B5EF4-FFF2-40B4-BE49-F238E27FC236}">
                <a16:creationId xmlns:a16="http://schemas.microsoft.com/office/drawing/2014/main" id="{66966719-E077-440C-B0A4-557DAF7D4CA6}"/>
              </a:ext>
            </a:extLst>
          </p:cNvPr>
          <p:cNvSpPr>
            <a:spLocks noGrp="1"/>
          </p:cNvSpPr>
          <p:nvPr>
            <p:ph idx="1"/>
          </p:nvPr>
        </p:nvSpPr>
        <p:spPr/>
        <p:txBody>
          <a:bodyPr/>
          <a:lstStyle/>
          <a:p>
            <a:r>
              <a:rPr lang="nl-NL" b="1" dirty="0">
                <a:solidFill>
                  <a:schemeClr val="tx2"/>
                </a:solidFill>
              </a:rPr>
              <a:t>T</a:t>
            </a:r>
            <a:r>
              <a:rPr lang="nl-NL" b="1" dirty="0"/>
              <a:t>erugkijken</a:t>
            </a:r>
          </a:p>
          <a:p>
            <a:endParaRPr lang="nl-NL" b="1" dirty="0"/>
          </a:p>
          <a:p>
            <a:pPr marL="342900" indent="-342900">
              <a:lnSpc>
                <a:spcPct val="130000"/>
              </a:lnSpc>
              <a:buFont typeface="Arial" panose="020B0604020202020204" pitchFamily="34" charset="0"/>
              <a:buChar char="•"/>
            </a:pPr>
            <a:r>
              <a:rPr lang="nl-NL" dirty="0"/>
              <a:t>Resultaat bekijken: Leerdoel bereikt? Wat wel? Wat niet?</a:t>
            </a:r>
          </a:p>
          <a:p>
            <a:pPr marL="342900" indent="-342900">
              <a:lnSpc>
                <a:spcPct val="130000"/>
              </a:lnSpc>
              <a:buFont typeface="Arial" panose="020B0604020202020204" pitchFamily="34" charset="0"/>
              <a:buChar char="•"/>
            </a:pPr>
            <a:r>
              <a:rPr lang="nl-NL" dirty="0"/>
              <a:t>Heb je het leren goed aangepakt?</a:t>
            </a:r>
          </a:p>
          <a:p>
            <a:pPr marL="342900" indent="-342900">
              <a:lnSpc>
                <a:spcPct val="130000"/>
              </a:lnSpc>
              <a:buFont typeface="Arial" panose="020B0604020202020204" pitchFamily="34" charset="0"/>
              <a:buChar char="•"/>
            </a:pPr>
            <a:r>
              <a:rPr lang="nl-NL" dirty="0"/>
              <a:t>Wat ga je nog (beter) leren?</a:t>
            </a:r>
          </a:p>
          <a:p>
            <a:endParaRPr lang="nl-NL" dirty="0"/>
          </a:p>
          <a:p>
            <a:endParaRPr lang="nl-NL" dirty="0"/>
          </a:p>
        </p:txBody>
      </p:sp>
      <p:sp>
        <p:nvSpPr>
          <p:cNvPr id="4" name="Tijdelijke aanduiding voor voettekst 3">
            <a:extLst>
              <a:ext uri="{FF2B5EF4-FFF2-40B4-BE49-F238E27FC236}">
                <a16:creationId xmlns:a16="http://schemas.microsoft.com/office/drawing/2014/main" id="{9270BF32-8FFB-4088-B944-9D898438B341}"/>
              </a:ext>
            </a:extLst>
          </p:cNvPr>
          <p:cNvSpPr>
            <a:spLocks noGrp="1"/>
          </p:cNvSpPr>
          <p:nvPr>
            <p:ph type="ftr" sz="quarter" idx="11"/>
          </p:nvPr>
        </p:nvSpPr>
        <p:spPr/>
        <p:txBody>
          <a:bodyPr/>
          <a:lstStyle/>
          <a:p>
            <a:r>
              <a:rPr lang="nl-NL" dirty="0"/>
              <a:t>Taalbuddy - Bijeenkomst 3 - Lezen</a:t>
            </a:r>
          </a:p>
        </p:txBody>
      </p:sp>
      <p:sp>
        <p:nvSpPr>
          <p:cNvPr id="6" name="Tijdelijke aanduiding voor dianummer 5">
            <a:extLst>
              <a:ext uri="{FF2B5EF4-FFF2-40B4-BE49-F238E27FC236}">
                <a16:creationId xmlns:a16="http://schemas.microsoft.com/office/drawing/2014/main" id="{EAE785DE-FDCE-4D58-BE69-05C4DC4C99D3}"/>
              </a:ext>
            </a:extLst>
          </p:cNvPr>
          <p:cNvSpPr>
            <a:spLocks noGrp="1"/>
          </p:cNvSpPr>
          <p:nvPr>
            <p:ph type="sldNum" sz="quarter" idx="12"/>
          </p:nvPr>
        </p:nvSpPr>
        <p:spPr/>
        <p:txBody>
          <a:bodyPr/>
          <a:lstStyle/>
          <a:p>
            <a:fld id="{9AA2FC48-BCFE-4310-BE43-51E56148A879}" type="slidenum">
              <a:rPr lang="nl-NL" smtClean="0"/>
              <a:t>17</a:t>
            </a:fld>
            <a:endParaRPr lang="nl-NL"/>
          </a:p>
        </p:txBody>
      </p:sp>
      <p:pic>
        <p:nvPicPr>
          <p:cNvPr id="7" name="Afbeelding 7" descr="Afbeelding met tekening&#10;&#10;Beschrijving is gegenereerd met zeer hoge betrouwbaarheid">
            <a:extLst>
              <a:ext uri="{FF2B5EF4-FFF2-40B4-BE49-F238E27FC236}">
                <a16:creationId xmlns:a16="http://schemas.microsoft.com/office/drawing/2014/main" id="{C903C57F-FFF2-4866-97D0-1A9AE5886E5F}"/>
              </a:ext>
            </a:extLst>
          </p:cNvPr>
          <p:cNvPicPr>
            <a:picLocks noChangeAspect="1"/>
          </p:cNvPicPr>
          <p:nvPr/>
        </p:nvPicPr>
        <p:blipFill>
          <a:blip r:embed="rId3"/>
          <a:stretch>
            <a:fillRect/>
          </a:stretch>
        </p:blipFill>
        <p:spPr>
          <a:xfrm>
            <a:off x="6303805" y="3802845"/>
            <a:ext cx="4888831" cy="1505752"/>
          </a:xfrm>
          <a:prstGeom prst="rect">
            <a:avLst/>
          </a:prstGeom>
        </p:spPr>
      </p:pic>
    </p:spTree>
    <p:extLst>
      <p:ext uri="{BB962C8B-B14F-4D97-AF65-F5344CB8AC3E}">
        <p14:creationId xmlns:p14="http://schemas.microsoft.com/office/powerpoint/2010/main" val="225283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5E2F6-609C-4060-A817-705E1E400637}"/>
              </a:ext>
            </a:extLst>
          </p:cNvPr>
          <p:cNvSpPr>
            <a:spLocks noGrp="1"/>
          </p:cNvSpPr>
          <p:nvPr>
            <p:ph type="title"/>
          </p:nvPr>
        </p:nvSpPr>
        <p:spPr/>
        <p:txBody>
          <a:bodyPr/>
          <a:lstStyle/>
          <a:p>
            <a:r>
              <a:rPr lang="nl-NL" dirty="0"/>
              <a:t>Instroom, 1F en 2F</a:t>
            </a:r>
          </a:p>
        </p:txBody>
      </p:sp>
      <p:graphicFrame>
        <p:nvGraphicFramePr>
          <p:cNvPr id="5" name="Tabel 5">
            <a:extLst>
              <a:ext uri="{FF2B5EF4-FFF2-40B4-BE49-F238E27FC236}">
                <a16:creationId xmlns:a16="http://schemas.microsoft.com/office/drawing/2014/main" id="{1C3C57C3-C265-4593-A962-C0B12D334273}"/>
              </a:ext>
            </a:extLst>
          </p:cNvPr>
          <p:cNvGraphicFramePr>
            <a:graphicFrameLocks noGrp="1"/>
          </p:cNvGraphicFramePr>
          <p:nvPr>
            <p:ph idx="1"/>
            <p:extLst>
              <p:ext uri="{D42A27DB-BD31-4B8C-83A1-F6EECF244321}">
                <p14:modId xmlns:p14="http://schemas.microsoft.com/office/powerpoint/2010/main" val="3341600423"/>
              </p:ext>
            </p:extLst>
          </p:nvPr>
        </p:nvGraphicFramePr>
        <p:xfrm>
          <a:off x="563256" y="1764508"/>
          <a:ext cx="8999535" cy="4165600"/>
        </p:xfrm>
        <a:graphic>
          <a:graphicData uri="http://schemas.openxmlformats.org/drawingml/2006/table">
            <a:tbl>
              <a:tblPr firstRow="1" bandRow="1">
                <a:tableStyleId>{5C22544A-7EE6-4342-B048-85BDC9FD1C3A}</a:tableStyleId>
              </a:tblPr>
              <a:tblGrid>
                <a:gridCol w="2999845">
                  <a:extLst>
                    <a:ext uri="{9D8B030D-6E8A-4147-A177-3AD203B41FA5}">
                      <a16:colId xmlns:a16="http://schemas.microsoft.com/office/drawing/2014/main" val="1442668046"/>
                    </a:ext>
                  </a:extLst>
                </a:gridCol>
                <a:gridCol w="2999845">
                  <a:extLst>
                    <a:ext uri="{9D8B030D-6E8A-4147-A177-3AD203B41FA5}">
                      <a16:colId xmlns:a16="http://schemas.microsoft.com/office/drawing/2014/main" val="4104344465"/>
                    </a:ext>
                  </a:extLst>
                </a:gridCol>
                <a:gridCol w="2999845">
                  <a:extLst>
                    <a:ext uri="{9D8B030D-6E8A-4147-A177-3AD203B41FA5}">
                      <a16:colId xmlns:a16="http://schemas.microsoft.com/office/drawing/2014/main" val="2614174538"/>
                    </a:ext>
                  </a:extLst>
                </a:gridCol>
              </a:tblGrid>
              <a:tr h="370840">
                <a:tc>
                  <a:txBody>
                    <a:bodyPr/>
                    <a:lstStyle/>
                    <a:p>
                      <a:r>
                        <a:rPr lang="nl-NL" dirty="0"/>
                        <a:t>Instroom</a:t>
                      </a:r>
                    </a:p>
                  </a:txBody>
                  <a:tcPr/>
                </a:tc>
                <a:tc>
                  <a:txBody>
                    <a:bodyPr/>
                    <a:lstStyle/>
                    <a:p>
                      <a:r>
                        <a:rPr lang="nl-NL"/>
                        <a:t>1F</a:t>
                      </a:r>
                    </a:p>
                  </a:txBody>
                  <a:tcPr/>
                </a:tc>
                <a:tc>
                  <a:txBody>
                    <a:bodyPr/>
                    <a:lstStyle/>
                    <a:p>
                      <a:r>
                        <a:rPr lang="nl-NL"/>
                        <a:t>2F</a:t>
                      </a:r>
                    </a:p>
                  </a:txBody>
                  <a:tcPr/>
                </a:tc>
                <a:extLst>
                  <a:ext uri="{0D108BD9-81ED-4DB2-BD59-A6C34878D82A}">
                    <a16:rowId xmlns:a16="http://schemas.microsoft.com/office/drawing/2014/main" val="4047247382"/>
                  </a:ext>
                </a:extLst>
              </a:tr>
              <a:tr h="370840">
                <a:tc>
                  <a:txBody>
                    <a:bodyPr/>
                    <a:lstStyle/>
                    <a:p>
                      <a:pPr>
                        <a:lnSpc>
                          <a:spcPct val="150000"/>
                        </a:lnSpc>
                      </a:pPr>
                      <a:r>
                        <a:rPr lang="nl-NL" sz="1500" dirty="0"/>
                        <a:t>Kan op papier en beeldscherm korte, zeer eenvoudige teksten lezen en</a:t>
                      </a:r>
                      <a:r>
                        <a:rPr lang="nl-NL" sz="1500" baseline="0" dirty="0"/>
                        <a:t> begrijpen over concrete, bekende onderwerpen binnen de vertrouwde leef-, werk- en leeromgeving.</a:t>
                      </a:r>
                    </a:p>
                    <a:p>
                      <a:pPr>
                        <a:lnSpc>
                          <a:spcPct val="150000"/>
                        </a:lnSpc>
                      </a:pPr>
                      <a:endParaRPr lang="nl-NL" sz="1500" baseline="0" dirty="0"/>
                    </a:p>
                    <a:p>
                      <a:pPr>
                        <a:lnSpc>
                          <a:spcPct val="150000"/>
                        </a:lnSpc>
                      </a:pPr>
                      <a:r>
                        <a:rPr lang="nl-NL" sz="1500" baseline="0" dirty="0"/>
                        <a:t>Kan in eenvoudige authentieke teksten herkennen wat voor hem bekend en belangrijk is.</a:t>
                      </a:r>
                      <a:endParaRPr lang="nl-NL" sz="1500" dirty="0"/>
                    </a:p>
                    <a:p>
                      <a:endParaRPr lang="nl-NL" dirty="0"/>
                    </a:p>
                  </a:txBody>
                  <a:tcPr/>
                </a:tc>
                <a:tc>
                  <a:txBody>
                    <a:bodyPr/>
                    <a:lstStyle/>
                    <a:p>
                      <a:pPr>
                        <a:lnSpc>
                          <a:spcPct val="150000"/>
                        </a:lnSpc>
                      </a:pPr>
                      <a:r>
                        <a:rPr lang="nl-NL" sz="1500"/>
                        <a:t>Kan op papier </a:t>
                      </a:r>
                      <a:r>
                        <a:rPr lang="nl-NL" sz="1500" baseline="0"/>
                        <a:t>en beeldscherm eenvoudige teksten lezen en begrijpen over concrete, herkenbare onderwerpen binnen de dagelijkse leef-, werk- en leeromgeving.</a:t>
                      </a:r>
                      <a:r>
                        <a:rPr lang="nl-NL" sz="1500"/>
                        <a:t>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500"/>
                        <a:t>Kan op papier</a:t>
                      </a:r>
                      <a:r>
                        <a:rPr lang="nl-NL" sz="1500" baseline="0"/>
                        <a:t> en beeldscherm teksten met een heldere structuur lezen en begrijpen over concrete onderwerpen, gerelateerd aan de dagelijkse leef-, werk- en leeromgeving.</a:t>
                      </a:r>
                      <a:endParaRPr lang="nl-NL" sz="1500"/>
                    </a:p>
                    <a:p>
                      <a:endParaRPr lang="nl-NL"/>
                    </a:p>
                  </a:txBody>
                  <a:tcPr/>
                </a:tc>
                <a:extLst>
                  <a:ext uri="{0D108BD9-81ED-4DB2-BD59-A6C34878D82A}">
                    <a16:rowId xmlns:a16="http://schemas.microsoft.com/office/drawing/2014/main" val="3356836182"/>
                  </a:ext>
                </a:extLst>
              </a:tr>
            </a:tbl>
          </a:graphicData>
        </a:graphic>
      </p:graphicFrame>
      <p:sp>
        <p:nvSpPr>
          <p:cNvPr id="4" name="Tijdelijke aanduiding voor voettekst 3">
            <a:extLst>
              <a:ext uri="{FF2B5EF4-FFF2-40B4-BE49-F238E27FC236}">
                <a16:creationId xmlns:a16="http://schemas.microsoft.com/office/drawing/2014/main" id="{69DD9574-CC18-420D-A9E6-27237575AC77}"/>
              </a:ext>
            </a:extLst>
          </p:cNvPr>
          <p:cNvSpPr>
            <a:spLocks noGrp="1"/>
          </p:cNvSpPr>
          <p:nvPr>
            <p:ph type="ftr" sz="quarter" idx="11"/>
          </p:nvPr>
        </p:nvSpPr>
        <p:spPr/>
        <p:txBody>
          <a:bodyPr/>
          <a:lstStyle/>
          <a:p>
            <a:r>
              <a:rPr lang="nl-NL" dirty="0"/>
              <a:t>Taalbuddy - Bijeenkomst 3 - Lezen</a:t>
            </a:r>
          </a:p>
        </p:txBody>
      </p:sp>
      <p:sp>
        <p:nvSpPr>
          <p:cNvPr id="3" name="Tijdelijke aanduiding voor dianummer 2">
            <a:extLst>
              <a:ext uri="{FF2B5EF4-FFF2-40B4-BE49-F238E27FC236}">
                <a16:creationId xmlns:a16="http://schemas.microsoft.com/office/drawing/2014/main" id="{64986F9F-0069-4604-8052-16DD790630EA}"/>
              </a:ext>
            </a:extLst>
          </p:cNvPr>
          <p:cNvSpPr>
            <a:spLocks noGrp="1"/>
          </p:cNvSpPr>
          <p:nvPr>
            <p:ph type="sldNum" sz="quarter" idx="12"/>
          </p:nvPr>
        </p:nvSpPr>
        <p:spPr/>
        <p:txBody>
          <a:bodyPr/>
          <a:lstStyle/>
          <a:p>
            <a:fld id="{9AA2FC48-BCFE-4310-BE43-51E56148A879}" type="slidenum">
              <a:rPr lang="nl-NL" smtClean="0"/>
              <a:t>18</a:t>
            </a:fld>
            <a:endParaRPr lang="nl-NL"/>
          </a:p>
        </p:txBody>
      </p:sp>
    </p:spTree>
    <p:extLst>
      <p:ext uri="{BB962C8B-B14F-4D97-AF65-F5344CB8AC3E}">
        <p14:creationId xmlns:p14="http://schemas.microsoft.com/office/powerpoint/2010/main" val="50166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8F5FE-1B3E-48C2-A5A6-6822A7BF6B6D}"/>
              </a:ext>
            </a:extLst>
          </p:cNvPr>
          <p:cNvSpPr>
            <a:spLocks noGrp="1"/>
          </p:cNvSpPr>
          <p:nvPr>
            <p:ph type="title"/>
          </p:nvPr>
        </p:nvSpPr>
        <p:spPr/>
        <p:txBody>
          <a:bodyPr/>
          <a:lstStyle/>
          <a:p>
            <a:r>
              <a:rPr lang="nl-NL"/>
              <a:t>Beginnende lezers</a:t>
            </a:r>
          </a:p>
        </p:txBody>
      </p:sp>
      <p:sp>
        <p:nvSpPr>
          <p:cNvPr id="3" name="Tijdelijke aanduiding voor inhoud 2">
            <a:extLst>
              <a:ext uri="{FF2B5EF4-FFF2-40B4-BE49-F238E27FC236}">
                <a16:creationId xmlns:a16="http://schemas.microsoft.com/office/drawing/2014/main" id="{56C23166-3963-467C-AF36-72D964D1DD57}"/>
              </a:ext>
            </a:extLst>
          </p:cNvPr>
          <p:cNvSpPr>
            <a:spLocks noGrp="1"/>
          </p:cNvSpPr>
          <p:nvPr>
            <p:ph idx="1"/>
          </p:nvPr>
        </p:nvSpPr>
        <p:spPr/>
        <p:txBody>
          <a:bodyPr/>
          <a:lstStyle/>
          <a:p>
            <a:r>
              <a:rPr lang="nl-NL" b="1" dirty="0"/>
              <a:t>Van voorlezen naar zelf lezen</a:t>
            </a:r>
          </a:p>
          <a:p>
            <a:endParaRPr lang="nl-NL" b="1" dirty="0"/>
          </a:p>
          <a:p>
            <a:pPr marL="457200" indent="-457200">
              <a:lnSpc>
                <a:spcPct val="130000"/>
              </a:lnSpc>
              <a:buFont typeface="+mj-lt"/>
              <a:buAutoNum type="arabicPeriod"/>
            </a:pPr>
            <a:r>
              <a:rPr lang="nl-NL" dirty="0">
                <a:ea typeface="ＭＳ Ｐゴシック" pitchFamily="34" charset="-128"/>
                <a:cs typeface="Arial" charset="0"/>
              </a:rPr>
              <a:t>Voorgelezen worden door de taalbuddy</a:t>
            </a:r>
          </a:p>
          <a:p>
            <a:pPr marL="457200" indent="-457200">
              <a:lnSpc>
                <a:spcPct val="130000"/>
              </a:lnSpc>
              <a:buFont typeface="+mj-lt"/>
              <a:buAutoNum type="arabicPeriod"/>
            </a:pPr>
            <a:r>
              <a:rPr lang="nl-NL" dirty="0">
                <a:ea typeface="ＭＳ Ｐゴシック" pitchFamily="34" charset="-128"/>
                <a:cs typeface="Arial" charset="0"/>
              </a:rPr>
              <a:t>Meelezen met de taalbuddy</a:t>
            </a:r>
          </a:p>
          <a:p>
            <a:pPr marL="457200" indent="-457200">
              <a:lnSpc>
                <a:spcPct val="130000"/>
              </a:lnSpc>
              <a:buFont typeface="+mj-lt"/>
              <a:buAutoNum type="arabicPeriod"/>
            </a:pPr>
            <a:r>
              <a:rPr lang="nl-NL" dirty="0">
                <a:ea typeface="ＭＳ Ｐゴシック" pitchFamily="34" charset="-128"/>
                <a:cs typeface="Arial" charset="0"/>
              </a:rPr>
              <a:t>Quasi-lezen (= lezen op het geheugen) </a:t>
            </a:r>
          </a:p>
          <a:p>
            <a:pPr marL="457200" indent="-457200">
              <a:lnSpc>
                <a:spcPct val="130000"/>
              </a:lnSpc>
              <a:buFont typeface="+mj-lt"/>
              <a:buAutoNum type="arabicPeriod"/>
            </a:pPr>
            <a:r>
              <a:rPr lang="nl-NL" dirty="0">
                <a:ea typeface="ＭＳ Ｐゴシック" pitchFamily="34" charset="-128"/>
                <a:cs typeface="Arial" charset="0"/>
              </a:rPr>
              <a:t>Zelf lezen (eventueel met hulp van de taalbuddy)</a:t>
            </a:r>
          </a:p>
          <a:p>
            <a:endParaRPr lang="nl-NL" dirty="0">
              <a:ea typeface="ＭＳ Ｐゴシック" pitchFamily="34" charset="-128"/>
              <a:cs typeface="Arial" charset="0"/>
            </a:endParaRPr>
          </a:p>
          <a:p>
            <a:endParaRPr lang="nl-NL" dirty="0">
              <a:ea typeface="ＭＳ Ｐゴシック" pitchFamily="34" charset="-128"/>
              <a:cs typeface="Arial" charset="0"/>
            </a:endParaRPr>
          </a:p>
          <a:p>
            <a:r>
              <a:rPr lang="nl-NL" sz="1600" dirty="0">
                <a:ea typeface="ＭＳ Ｐゴシック" pitchFamily="34" charset="-128"/>
                <a:cs typeface="Arial" charset="0"/>
              </a:rPr>
              <a:t>Instructiekaart Lezen 2: </a:t>
            </a:r>
            <a:r>
              <a:rPr lang="nl-NL" sz="1600" i="1" dirty="0">
                <a:ea typeface="ＭＳ Ｐゴシック" pitchFamily="34" charset="-128"/>
                <a:cs typeface="Arial" charset="0"/>
              </a:rPr>
              <a:t>Lezen met beginners</a:t>
            </a:r>
          </a:p>
          <a:p>
            <a:endParaRPr lang="nl-NL" b="1" dirty="0"/>
          </a:p>
        </p:txBody>
      </p:sp>
      <p:sp>
        <p:nvSpPr>
          <p:cNvPr id="4" name="Tijdelijke aanduiding voor voettekst 3">
            <a:extLst>
              <a:ext uri="{FF2B5EF4-FFF2-40B4-BE49-F238E27FC236}">
                <a16:creationId xmlns:a16="http://schemas.microsoft.com/office/drawing/2014/main" id="{E824A1C1-504B-4564-9B15-2FB0E84E1F58}"/>
              </a:ext>
            </a:extLst>
          </p:cNvPr>
          <p:cNvSpPr>
            <a:spLocks noGrp="1"/>
          </p:cNvSpPr>
          <p:nvPr>
            <p:ph type="ftr" sz="quarter" idx="11"/>
          </p:nvPr>
        </p:nvSpPr>
        <p:spPr/>
        <p:txBody>
          <a:bodyPr/>
          <a:lstStyle/>
          <a:p>
            <a:r>
              <a:rPr lang="nl-NL" dirty="0"/>
              <a:t>Taalbuddy - Bijeenkomst 3 - Lezen</a:t>
            </a:r>
          </a:p>
        </p:txBody>
      </p:sp>
      <p:sp>
        <p:nvSpPr>
          <p:cNvPr id="5" name="Tijdelijke aanduiding voor dianummer 4">
            <a:extLst>
              <a:ext uri="{FF2B5EF4-FFF2-40B4-BE49-F238E27FC236}">
                <a16:creationId xmlns:a16="http://schemas.microsoft.com/office/drawing/2014/main" id="{9FDB2701-263D-4605-9CD8-81443606430A}"/>
              </a:ext>
            </a:extLst>
          </p:cNvPr>
          <p:cNvSpPr>
            <a:spLocks noGrp="1"/>
          </p:cNvSpPr>
          <p:nvPr>
            <p:ph type="sldNum" sz="quarter" idx="12"/>
          </p:nvPr>
        </p:nvSpPr>
        <p:spPr/>
        <p:txBody>
          <a:bodyPr/>
          <a:lstStyle/>
          <a:p>
            <a:fld id="{9AA2FC48-BCFE-4310-BE43-51E56148A879}" type="slidenum">
              <a:rPr lang="nl-NL" smtClean="0"/>
              <a:t>19</a:t>
            </a:fld>
            <a:endParaRPr lang="nl-NL"/>
          </a:p>
        </p:txBody>
      </p:sp>
    </p:spTree>
    <p:extLst>
      <p:ext uri="{BB962C8B-B14F-4D97-AF65-F5344CB8AC3E}">
        <p14:creationId xmlns:p14="http://schemas.microsoft.com/office/powerpoint/2010/main" val="23130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2" name="Titel 1"/>
          <p:cNvSpPr>
            <a:spLocks noGrp="1"/>
          </p:cNvSpPr>
          <p:nvPr>
            <p:ph type="title"/>
          </p:nvPr>
        </p:nvSpPr>
        <p:spPr>
          <a:xfrm>
            <a:off x="593722" y="559600"/>
            <a:ext cx="10515600" cy="871635"/>
          </a:xfrm>
        </p:spPr>
        <p:txBody>
          <a:bodyPr/>
          <a:lstStyle/>
          <a:p>
            <a:r>
              <a:rPr lang="nl-NL" sz="4800" dirty="0"/>
              <a:t>Lezen</a:t>
            </a:r>
          </a:p>
        </p:txBody>
      </p:sp>
      <p:sp>
        <p:nvSpPr>
          <p:cNvPr id="3" name="Tijdelijke aanduiding voor tekst 2"/>
          <p:cNvSpPr>
            <a:spLocks noGrp="1"/>
          </p:cNvSpPr>
          <p:nvPr>
            <p:ph type="body" idx="1"/>
          </p:nvPr>
        </p:nvSpPr>
        <p:spPr>
          <a:xfrm>
            <a:off x="601030" y="1431235"/>
            <a:ext cx="10515600" cy="1550505"/>
          </a:xfrm>
        </p:spPr>
        <p:txBody>
          <a:bodyPr/>
          <a:lstStyle/>
          <a:p>
            <a:r>
              <a:rPr lang="nl-NL" sz="2400" b="0" dirty="0"/>
              <a:t>Over lezen en leesstrategieën, taalniveaus en </a:t>
            </a:r>
            <a:br>
              <a:rPr lang="nl-NL" sz="2400" b="0" dirty="0"/>
            </a:br>
            <a:r>
              <a:rPr lang="nl-NL" sz="2400" b="0" dirty="0"/>
              <a:t>het werken met verschillende soorten lezers </a:t>
            </a:r>
          </a:p>
          <a:p>
            <a:endParaRPr lang="nl-NL" dirty="0"/>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CF64C-CBF2-4E4B-BD94-E88044C580F0}"/>
              </a:ext>
            </a:extLst>
          </p:cNvPr>
          <p:cNvSpPr>
            <a:spLocks noGrp="1"/>
          </p:cNvSpPr>
          <p:nvPr>
            <p:ph type="title"/>
          </p:nvPr>
        </p:nvSpPr>
        <p:spPr/>
        <p:txBody>
          <a:bodyPr/>
          <a:lstStyle/>
          <a:p>
            <a:r>
              <a:rPr lang="nl-NL"/>
              <a:t>Doen en niet doen</a:t>
            </a:r>
          </a:p>
        </p:txBody>
      </p:sp>
      <p:graphicFrame>
        <p:nvGraphicFramePr>
          <p:cNvPr id="5" name="Tabel 5">
            <a:extLst>
              <a:ext uri="{FF2B5EF4-FFF2-40B4-BE49-F238E27FC236}">
                <a16:creationId xmlns:a16="http://schemas.microsoft.com/office/drawing/2014/main" id="{2F1531BD-C537-4E02-BF56-4122F27E8706}"/>
              </a:ext>
            </a:extLst>
          </p:cNvPr>
          <p:cNvGraphicFramePr>
            <a:graphicFrameLocks noGrp="1"/>
          </p:cNvGraphicFramePr>
          <p:nvPr>
            <p:ph idx="1"/>
            <p:extLst>
              <p:ext uri="{D42A27DB-BD31-4B8C-83A1-F6EECF244321}">
                <p14:modId xmlns:p14="http://schemas.microsoft.com/office/powerpoint/2010/main" val="749852290"/>
              </p:ext>
            </p:extLst>
          </p:nvPr>
        </p:nvGraphicFramePr>
        <p:xfrm>
          <a:off x="571500" y="2046288"/>
          <a:ext cx="8999538" cy="2565400"/>
        </p:xfrm>
        <a:graphic>
          <a:graphicData uri="http://schemas.openxmlformats.org/drawingml/2006/table">
            <a:tbl>
              <a:tblPr firstRow="1" bandRow="1">
                <a:tableStyleId>{5C22544A-7EE6-4342-B048-85BDC9FD1C3A}</a:tableStyleId>
              </a:tblPr>
              <a:tblGrid>
                <a:gridCol w="4499769">
                  <a:extLst>
                    <a:ext uri="{9D8B030D-6E8A-4147-A177-3AD203B41FA5}">
                      <a16:colId xmlns:a16="http://schemas.microsoft.com/office/drawing/2014/main" val="2593567346"/>
                    </a:ext>
                  </a:extLst>
                </a:gridCol>
                <a:gridCol w="4499769">
                  <a:extLst>
                    <a:ext uri="{9D8B030D-6E8A-4147-A177-3AD203B41FA5}">
                      <a16:colId xmlns:a16="http://schemas.microsoft.com/office/drawing/2014/main" val="1086901264"/>
                    </a:ext>
                  </a:extLst>
                </a:gridCol>
              </a:tblGrid>
              <a:tr h="370840">
                <a:tc>
                  <a:txBody>
                    <a:bodyPr/>
                    <a:lstStyle/>
                    <a:p>
                      <a:r>
                        <a:rPr lang="nl-NL"/>
                        <a:t>Do’s</a:t>
                      </a:r>
                    </a:p>
                  </a:txBody>
                  <a:tcPr/>
                </a:tc>
                <a:tc>
                  <a:txBody>
                    <a:bodyPr/>
                    <a:lstStyle/>
                    <a:p>
                      <a:r>
                        <a:rPr lang="nl-NL" err="1"/>
                        <a:t>Don’ts</a:t>
                      </a:r>
                      <a:endParaRPr lang="nl-NL"/>
                    </a:p>
                  </a:txBody>
                  <a:tcPr/>
                </a:tc>
                <a:extLst>
                  <a:ext uri="{0D108BD9-81ED-4DB2-BD59-A6C34878D82A}">
                    <a16:rowId xmlns:a16="http://schemas.microsoft.com/office/drawing/2014/main" val="2302338420"/>
                  </a:ext>
                </a:extLst>
              </a:tr>
              <a:tr h="317194">
                <a:tc>
                  <a:txBody>
                    <a:bodyPr/>
                    <a:lstStyle/>
                    <a:p>
                      <a:r>
                        <a:rPr lang="nl-NL"/>
                        <a:t>Leeskilometers maken</a:t>
                      </a:r>
                    </a:p>
                  </a:txBody>
                  <a:tcPr/>
                </a:tc>
                <a:tc>
                  <a:txBody>
                    <a:bodyPr/>
                    <a:lstStyle/>
                    <a:p>
                      <a:r>
                        <a:rPr lang="nl-NL"/>
                        <a:t>Onvoorbereid hardop laten voorlezen</a:t>
                      </a:r>
                    </a:p>
                  </a:txBody>
                  <a:tcPr/>
                </a:tc>
                <a:extLst>
                  <a:ext uri="{0D108BD9-81ED-4DB2-BD59-A6C34878D82A}">
                    <a16:rowId xmlns:a16="http://schemas.microsoft.com/office/drawing/2014/main" val="2505723347"/>
                  </a:ext>
                </a:extLst>
              </a:tr>
              <a:tr h="317194">
                <a:tc>
                  <a:txBody>
                    <a:bodyPr/>
                    <a:lstStyle/>
                    <a:p>
                      <a:r>
                        <a:rPr lang="nl-NL"/>
                        <a:t>Begin met korte teksten</a:t>
                      </a:r>
                    </a:p>
                  </a:txBody>
                  <a:tcPr/>
                </a:tc>
                <a:tc>
                  <a:txBody>
                    <a:bodyPr/>
                    <a:lstStyle/>
                    <a:p>
                      <a:r>
                        <a:rPr lang="nl-NL"/>
                        <a:t>Kinderachtige boekjes</a:t>
                      </a:r>
                    </a:p>
                  </a:txBody>
                  <a:tcPr/>
                </a:tc>
                <a:extLst>
                  <a:ext uri="{0D108BD9-81ED-4DB2-BD59-A6C34878D82A}">
                    <a16:rowId xmlns:a16="http://schemas.microsoft.com/office/drawing/2014/main" val="4054913788"/>
                  </a:ext>
                </a:extLst>
              </a:tr>
              <a:tr h="317194">
                <a:tc>
                  <a:txBody>
                    <a:bodyPr/>
                    <a:lstStyle/>
                    <a:p>
                      <a:r>
                        <a:rPr lang="nl-NL"/>
                        <a:t>Sluit aan bij de interesse van de lezer</a:t>
                      </a:r>
                    </a:p>
                  </a:txBody>
                  <a:tcPr/>
                </a:tc>
                <a:tc>
                  <a:txBody>
                    <a:bodyPr/>
                    <a:lstStyle/>
                    <a:p>
                      <a:r>
                        <a:rPr lang="nl-NL"/>
                        <a:t>Te moeilijke teksten</a:t>
                      </a:r>
                    </a:p>
                  </a:txBody>
                  <a:tcPr/>
                </a:tc>
                <a:extLst>
                  <a:ext uri="{0D108BD9-81ED-4DB2-BD59-A6C34878D82A}">
                    <a16:rowId xmlns:a16="http://schemas.microsoft.com/office/drawing/2014/main" val="442857598"/>
                  </a:ext>
                </a:extLst>
              </a:tr>
              <a:tr h="317194">
                <a:tc>
                  <a:txBody>
                    <a:bodyPr/>
                    <a:lstStyle/>
                    <a:p>
                      <a:r>
                        <a:rPr lang="nl-NL"/>
                        <a:t>Lees voor, laat de ander meelezen</a:t>
                      </a:r>
                    </a:p>
                  </a:txBody>
                  <a:tcPr/>
                </a:tc>
                <a:tc>
                  <a:txBody>
                    <a:bodyPr/>
                    <a:lstStyle/>
                    <a:p>
                      <a:r>
                        <a:rPr lang="nl-NL"/>
                        <a:t>Losse ‘moeilijke’ woorden leren</a:t>
                      </a:r>
                    </a:p>
                  </a:txBody>
                  <a:tcPr/>
                </a:tc>
                <a:extLst>
                  <a:ext uri="{0D108BD9-81ED-4DB2-BD59-A6C34878D82A}">
                    <a16:rowId xmlns:a16="http://schemas.microsoft.com/office/drawing/2014/main" val="2816413682"/>
                  </a:ext>
                </a:extLst>
              </a:tr>
              <a:tr h="317194">
                <a:tc>
                  <a:txBody>
                    <a:bodyPr/>
                    <a:lstStyle/>
                    <a:p>
                      <a:r>
                        <a:rPr lang="nl-NL"/>
                        <a:t>Woorden in stukjes hakken</a:t>
                      </a:r>
                    </a:p>
                  </a:txBody>
                  <a:tcPr/>
                </a:tc>
                <a:tc>
                  <a:txBody>
                    <a:bodyPr/>
                    <a:lstStyle/>
                    <a:p>
                      <a:r>
                        <a:rPr lang="nl-NL"/>
                        <a:t>De hele tijd verbeteren</a:t>
                      </a:r>
                    </a:p>
                  </a:txBody>
                  <a:tcPr/>
                </a:tc>
                <a:extLst>
                  <a:ext uri="{0D108BD9-81ED-4DB2-BD59-A6C34878D82A}">
                    <a16:rowId xmlns:a16="http://schemas.microsoft.com/office/drawing/2014/main" val="2086664374"/>
                  </a:ext>
                </a:extLst>
              </a:tr>
              <a:tr h="317194">
                <a:tc>
                  <a:txBody>
                    <a:bodyPr/>
                    <a:lstStyle/>
                    <a:p>
                      <a:r>
                        <a:rPr lang="nl-NL"/>
                        <a:t>Elke dag oefenen</a:t>
                      </a:r>
                    </a:p>
                  </a:txBody>
                  <a:tcPr/>
                </a:tc>
                <a:tc>
                  <a:txBody>
                    <a:bodyPr/>
                    <a:lstStyle/>
                    <a:p>
                      <a:endParaRPr lang="nl-NL"/>
                    </a:p>
                  </a:txBody>
                  <a:tcPr/>
                </a:tc>
                <a:extLst>
                  <a:ext uri="{0D108BD9-81ED-4DB2-BD59-A6C34878D82A}">
                    <a16:rowId xmlns:a16="http://schemas.microsoft.com/office/drawing/2014/main" val="2891049441"/>
                  </a:ext>
                </a:extLst>
              </a:tr>
            </a:tbl>
          </a:graphicData>
        </a:graphic>
      </p:graphicFrame>
      <p:sp>
        <p:nvSpPr>
          <p:cNvPr id="4" name="Tijdelijke aanduiding voor voettekst 3">
            <a:extLst>
              <a:ext uri="{FF2B5EF4-FFF2-40B4-BE49-F238E27FC236}">
                <a16:creationId xmlns:a16="http://schemas.microsoft.com/office/drawing/2014/main" id="{D659A4E9-69A7-456F-8BD1-F83003377922}"/>
              </a:ext>
            </a:extLst>
          </p:cNvPr>
          <p:cNvSpPr>
            <a:spLocks noGrp="1"/>
          </p:cNvSpPr>
          <p:nvPr>
            <p:ph type="ftr" sz="quarter" idx="11"/>
          </p:nvPr>
        </p:nvSpPr>
        <p:spPr/>
        <p:txBody>
          <a:bodyPr/>
          <a:lstStyle/>
          <a:p>
            <a:r>
              <a:rPr lang="nl-NL" dirty="0"/>
              <a:t>Taalbuddy - Bijeenkomst 3 - Lezen</a:t>
            </a:r>
          </a:p>
        </p:txBody>
      </p:sp>
      <p:sp>
        <p:nvSpPr>
          <p:cNvPr id="3" name="Tijdelijke aanduiding voor dianummer 2">
            <a:extLst>
              <a:ext uri="{FF2B5EF4-FFF2-40B4-BE49-F238E27FC236}">
                <a16:creationId xmlns:a16="http://schemas.microsoft.com/office/drawing/2014/main" id="{A26E0E14-2144-4397-BD33-CD4BC5247DF6}"/>
              </a:ext>
            </a:extLst>
          </p:cNvPr>
          <p:cNvSpPr>
            <a:spLocks noGrp="1"/>
          </p:cNvSpPr>
          <p:nvPr>
            <p:ph type="sldNum" sz="quarter" idx="12"/>
          </p:nvPr>
        </p:nvSpPr>
        <p:spPr/>
        <p:txBody>
          <a:bodyPr/>
          <a:lstStyle/>
          <a:p>
            <a:fld id="{9AA2FC48-BCFE-4310-BE43-51E56148A879}" type="slidenum">
              <a:rPr lang="nl-NL" smtClean="0"/>
              <a:t>20</a:t>
            </a:fld>
            <a:endParaRPr lang="nl-NL"/>
          </a:p>
        </p:txBody>
      </p:sp>
    </p:spTree>
    <p:extLst>
      <p:ext uri="{BB962C8B-B14F-4D97-AF65-F5344CB8AC3E}">
        <p14:creationId xmlns:p14="http://schemas.microsoft.com/office/powerpoint/2010/main" val="39670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5E115-6F0C-48B8-A733-95903FE78780}"/>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6C39BC95-F1F6-4DB4-80B7-F2EC6153A173}"/>
              </a:ext>
            </a:extLst>
          </p:cNvPr>
          <p:cNvSpPr>
            <a:spLocks noGrp="1"/>
          </p:cNvSpPr>
          <p:nvPr>
            <p:ph idx="1"/>
          </p:nvPr>
        </p:nvSpPr>
        <p:spPr/>
        <p:txBody>
          <a:bodyPr/>
          <a:lstStyle/>
          <a:p>
            <a:r>
              <a:rPr lang="nl-NL" b="1" dirty="0"/>
              <a:t>Opdracht voor de volgende bijeenkomst</a:t>
            </a:r>
          </a:p>
          <a:p>
            <a:endParaRPr lang="nl-NL" b="1" dirty="0"/>
          </a:p>
          <a:p>
            <a:pPr marL="457200" indent="-457200">
              <a:buFont typeface="Verdana" pitchFamily="34" charset="0"/>
              <a:buAutoNum type="arabicPeriod"/>
            </a:pPr>
            <a:r>
              <a:rPr lang="nl-NL" dirty="0">
                <a:ea typeface="ＭＳ Ｐゴシック" pitchFamily="34" charset="-128"/>
                <a:cs typeface="Arial" charset="0"/>
              </a:rPr>
              <a:t>Kies een leestekst die past bij je maatje.</a:t>
            </a:r>
          </a:p>
          <a:p>
            <a:pPr marL="457200" indent="-457200">
              <a:buFont typeface="Verdana" pitchFamily="34" charset="0"/>
              <a:buAutoNum type="arabicPeriod"/>
            </a:pPr>
            <a:r>
              <a:rPr lang="nl-NL" dirty="0">
                <a:ea typeface="ＭＳ Ｐゴシック" pitchFamily="34" charset="-128"/>
                <a:cs typeface="Arial" charset="0"/>
              </a:rPr>
              <a:t>Bepaal het leerdoel. Bedenk daarbij wat hij of zij al kan.</a:t>
            </a:r>
          </a:p>
          <a:p>
            <a:pPr marL="457200" indent="-457200">
              <a:buFont typeface="Verdana" pitchFamily="34" charset="0"/>
              <a:buAutoNum type="arabicPeriod"/>
            </a:pPr>
            <a:r>
              <a:rPr lang="nl-NL" dirty="0">
                <a:ea typeface="ＭＳ Ｐゴシック" pitchFamily="34" charset="-128"/>
                <a:cs typeface="Arial" charset="0"/>
              </a:rPr>
              <a:t>Kies passende leesstrategieën om te gebruiken</a:t>
            </a:r>
            <a:br>
              <a:rPr lang="nl-NL" dirty="0">
                <a:ea typeface="ＭＳ Ｐゴシック" pitchFamily="34" charset="-128"/>
                <a:cs typeface="Arial" charset="0"/>
              </a:rPr>
            </a:br>
            <a:r>
              <a:rPr lang="nl-NL" dirty="0">
                <a:ea typeface="ＭＳ Ｐゴシック" pitchFamily="34" charset="-128"/>
                <a:cs typeface="Arial" charset="0"/>
              </a:rPr>
              <a:t>voor, tijdens en na het lezen.</a:t>
            </a:r>
          </a:p>
          <a:p>
            <a:pPr marL="457200" indent="-457200">
              <a:buFont typeface="Verdana" pitchFamily="34" charset="0"/>
              <a:buAutoNum type="arabicPeriod"/>
            </a:pPr>
            <a:r>
              <a:rPr lang="nl-NL" dirty="0">
                <a:ea typeface="ＭＳ Ｐゴシック" pitchFamily="34" charset="-128"/>
                <a:cs typeface="Arial" charset="0"/>
              </a:rPr>
              <a:t>Lees de tekst met je maatje (volgens het VUT-model).</a:t>
            </a:r>
          </a:p>
          <a:p>
            <a:pPr marL="457200" indent="-457200">
              <a:buFont typeface="Verdana" pitchFamily="34" charset="0"/>
              <a:buAutoNum type="arabicPeriod"/>
            </a:pPr>
            <a:r>
              <a:rPr lang="nl-NL" dirty="0">
                <a:ea typeface="ＭＳ Ｐゴシック" pitchFamily="34" charset="-128"/>
                <a:cs typeface="Arial" charset="0"/>
              </a:rPr>
              <a:t>Vraag je maatje om feedback op jouw begeleiding.</a:t>
            </a:r>
          </a:p>
          <a:p>
            <a:endParaRPr lang="nl-NL" b="1" dirty="0"/>
          </a:p>
        </p:txBody>
      </p:sp>
      <p:sp>
        <p:nvSpPr>
          <p:cNvPr id="4" name="Tijdelijke aanduiding voor voettekst 3">
            <a:extLst>
              <a:ext uri="{FF2B5EF4-FFF2-40B4-BE49-F238E27FC236}">
                <a16:creationId xmlns:a16="http://schemas.microsoft.com/office/drawing/2014/main" id="{CFBEDDFC-A409-4B72-822F-4E6EBA7B9536}"/>
              </a:ext>
            </a:extLst>
          </p:cNvPr>
          <p:cNvSpPr>
            <a:spLocks noGrp="1"/>
          </p:cNvSpPr>
          <p:nvPr>
            <p:ph type="ftr" sz="quarter" idx="11"/>
          </p:nvPr>
        </p:nvSpPr>
        <p:spPr/>
        <p:txBody>
          <a:bodyPr/>
          <a:lstStyle/>
          <a:p>
            <a:r>
              <a:rPr lang="nl-NL" dirty="0"/>
              <a:t>Taalbuddy - Bijeenkomst 3 - Lezen</a:t>
            </a:r>
          </a:p>
        </p:txBody>
      </p:sp>
      <p:pic>
        <p:nvPicPr>
          <p:cNvPr id="5" name="Afbeelding 4" descr="lezen en schrijven is niet voor iedreeen vanzelfsprekend.jpg">
            <a:extLst>
              <a:ext uri="{FF2B5EF4-FFF2-40B4-BE49-F238E27FC236}">
                <a16:creationId xmlns:a16="http://schemas.microsoft.com/office/drawing/2014/main" id="{40BA3ECA-47F2-4D08-AC98-D50C3EB087C4}"/>
              </a:ext>
            </a:extLst>
          </p:cNvPr>
          <p:cNvPicPr>
            <a:picLocks noChangeAspect="1"/>
          </p:cNvPicPr>
          <p:nvPr/>
        </p:nvPicPr>
        <p:blipFill>
          <a:blip r:embed="rId3"/>
          <a:srcRect/>
          <a:stretch>
            <a:fillRect/>
          </a:stretch>
        </p:blipFill>
        <p:spPr bwMode="auto">
          <a:xfrm>
            <a:off x="8497719" y="1142644"/>
            <a:ext cx="1752434" cy="1923184"/>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9E73EED0-2C2E-4E08-9F45-34575CCC6C3A}"/>
              </a:ext>
            </a:extLst>
          </p:cNvPr>
          <p:cNvSpPr>
            <a:spLocks noGrp="1"/>
          </p:cNvSpPr>
          <p:nvPr>
            <p:ph type="sldNum" sz="quarter" idx="12"/>
          </p:nvPr>
        </p:nvSpPr>
        <p:spPr/>
        <p:txBody>
          <a:bodyPr/>
          <a:lstStyle/>
          <a:p>
            <a:fld id="{9AA2FC48-BCFE-4310-BE43-51E56148A879}" type="slidenum">
              <a:rPr lang="nl-NL" smtClean="0"/>
              <a:t>21</a:t>
            </a:fld>
            <a:endParaRPr lang="nl-NL"/>
          </a:p>
        </p:txBody>
      </p:sp>
    </p:spTree>
    <p:extLst>
      <p:ext uri="{BB962C8B-B14F-4D97-AF65-F5344CB8AC3E}">
        <p14:creationId xmlns:p14="http://schemas.microsoft.com/office/powerpoint/2010/main" val="8632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F68B3-B9BC-43A4-A65A-688420CF9251}"/>
              </a:ext>
            </a:extLst>
          </p:cNvPr>
          <p:cNvSpPr>
            <a:spLocks noGrp="1"/>
          </p:cNvSpPr>
          <p:nvPr>
            <p:ph type="title"/>
          </p:nvPr>
        </p:nvSpPr>
        <p:spPr/>
        <p:txBody>
          <a:bodyPr/>
          <a:lstStyle/>
          <a:p>
            <a:r>
              <a:rPr lang="nl-NL"/>
              <a:t>Terugblik en vooruitblik</a:t>
            </a:r>
          </a:p>
        </p:txBody>
      </p:sp>
      <p:sp>
        <p:nvSpPr>
          <p:cNvPr id="3" name="Tijdelijke aanduiding voor inhoud 2">
            <a:extLst>
              <a:ext uri="{FF2B5EF4-FFF2-40B4-BE49-F238E27FC236}">
                <a16:creationId xmlns:a16="http://schemas.microsoft.com/office/drawing/2014/main" id="{11F34426-FFA7-4DBC-9F78-B818A27E81D5}"/>
              </a:ext>
            </a:extLst>
          </p:cNvPr>
          <p:cNvSpPr>
            <a:spLocks noGrp="1"/>
          </p:cNvSpPr>
          <p:nvPr>
            <p:ph idx="1"/>
          </p:nvPr>
        </p:nvSpPr>
        <p:spPr/>
        <p:txBody>
          <a:bodyPr/>
          <a:lstStyle/>
          <a:p>
            <a:pPr>
              <a:lnSpc>
                <a:spcPct val="120000"/>
              </a:lnSpc>
            </a:pPr>
            <a:r>
              <a:rPr lang="nl-NL" b="1" dirty="0">
                <a:ea typeface="ＭＳ Ｐゴシック" pitchFamily="34" charset="-128"/>
                <a:cs typeface="Arial" charset="0"/>
              </a:rPr>
              <a:t>Wat vond je van deze bijeenkomst? </a:t>
            </a:r>
          </a:p>
          <a:p>
            <a:pPr marL="342900" indent="-342900">
              <a:lnSpc>
                <a:spcPct val="120000"/>
              </a:lnSpc>
              <a:buFont typeface="Arial" panose="020B0604020202020204" pitchFamily="34" charset="0"/>
              <a:buChar char="•"/>
            </a:pPr>
            <a:r>
              <a:rPr lang="nl-NL" dirty="0">
                <a:ea typeface="ＭＳ Ｐゴシック" pitchFamily="34" charset="-128"/>
                <a:cs typeface="Arial" charset="0"/>
              </a:rPr>
              <a:t>Wat heb je geleerd?</a:t>
            </a:r>
          </a:p>
          <a:p>
            <a:pPr marL="342900" indent="-342900">
              <a:lnSpc>
                <a:spcPct val="120000"/>
              </a:lnSpc>
              <a:buFont typeface="Arial" panose="020B0604020202020204" pitchFamily="34" charset="0"/>
              <a:buChar char="•"/>
            </a:pPr>
            <a:r>
              <a:rPr lang="nl-NL" dirty="0">
                <a:ea typeface="ＭＳ Ｐゴシック" pitchFamily="34" charset="-128"/>
                <a:cs typeface="Arial" charset="0"/>
              </a:rPr>
              <a:t>Welke vragen heb je nog?</a:t>
            </a:r>
          </a:p>
          <a:p>
            <a:pPr>
              <a:lnSpc>
                <a:spcPct val="120000"/>
              </a:lnSpc>
            </a:pPr>
            <a:endParaRPr lang="nl-NL" b="1" dirty="0">
              <a:ea typeface="ＭＳ Ｐゴシック" pitchFamily="34" charset="-128"/>
              <a:cs typeface="Arial" charset="0"/>
            </a:endParaRPr>
          </a:p>
          <a:p>
            <a:pPr>
              <a:lnSpc>
                <a:spcPct val="120000"/>
              </a:lnSpc>
            </a:pPr>
            <a:r>
              <a:rPr lang="nl-NL" b="1" dirty="0">
                <a:ea typeface="ＭＳ Ｐゴシック"/>
                <a:cs typeface="Arial"/>
              </a:rPr>
              <a:t>De volgende bijeenkomst</a:t>
            </a:r>
          </a:p>
          <a:p>
            <a:pPr marL="342900" indent="-342900">
              <a:lnSpc>
                <a:spcPct val="120000"/>
              </a:lnSpc>
              <a:buFont typeface="Arial" panose="020B0604020202020204" pitchFamily="34" charset="0"/>
              <a:buChar char="•"/>
            </a:pPr>
            <a:r>
              <a:rPr lang="nl-NL" dirty="0">
                <a:ea typeface="ＭＳ Ｐゴシック" pitchFamily="34" charset="-128"/>
                <a:cs typeface="Arial" charset="0"/>
              </a:rPr>
              <a:t>Bespreken van de opdracht</a:t>
            </a:r>
          </a:p>
          <a:p>
            <a:pPr marL="342900" indent="-342900">
              <a:lnSpc>
                <a:spcPct val="120000"/>
              </a:lnSpc>
              <a:buFont typeface="Arial" panose="020B0604020202020204" pitchFamily="34" charset="0"/>
              <a:buChar char="•"/>
            </a:pPr>
            <a:r>
              <a:rPr lang="nl-NL" dirty="0">
                <a:ea typeface="ＭＳ Ｐゴシック" pitchFamily="34" charset="-128"/>
                <a:cs typeface="Arial" charset="0"/>
              </a:rPr>
              <a:t>Begeleiden bij schrijven</a:t>
            </a:r>
          </a:p>
          <a:p>
            <a:endParaRPr lang="nl-NL" dirty="0"/>
          </a:p>
        </p:txBody>
      </p:sp>
      <p:sp>
        <p:nvSpPr>
          <p:cNvPr id="4" name="Tijdelijke aanduiding voor voettekst 3">
            <a:extLst>
              <a:ext uri="{FF2B5EF4-FFF2-40B4-BE49-F238E27FC236}">
                <a16:creationId xmlns:a16="http://schemas.microsoft.com/office/drawing/2014/main" id="{0E51826B-DA64-4E74-8003-88F32E249C30}"/>
              </a:ext>
            </a:extLst>
          </p:cNvPr>
          <p:cNvSpPr>
            <a:spLocks noGrp="1"/>
          </p:cNvSpPr>
          <p:nvPr>
            <p:ph type="ftr" sz="quarter" idx="11"/>
          </p:nvPr>
        </p:nvSpPr>
        <p:spPr/>
        <p:txBody>
          <a:bodyPr/>
          <a:lstStyle/>
          <a:p>
            <a:r>
              <a:rPr lang="nl-NL" dirty="0"/>
              <a:t>Taalbuddy - Bijeenkomst 3 - Lezen</a:t>
            </a:r>
          </a:p>
        </p:txBody>
      </p:sp>
      <p:sp>
        <p:nvSpPr>
          <p:cNvPr id="5" name="Tijdelijke aanduiding voor dianummer 4">
            <a:extLst>
              <a:ext uri="{FF2B5EF4-FFF2-40B4-BE49-F238E27FC236}">
                <a16:creationId xmlns:a16="http://schemas.microsoft.com/office/drawing/2014/main" id="{DD81032C-21E7-4516-B552-044667D163B7}"/>
              </a:ext>
            </a:extLst>
          </p:cNvPr>
          <p:cNvSpPr>
            <a:spLocks noGrp="1"/>
          </p:cNvSpPr>
          <p:nvPr>
            <p:ph type="sldNum" sz="quarter" idx="12"/>
          </p:nvPr>
        </p:nvSpPr>
        <p:spPr/>
        <p:txBody>
          <a:bodyPr/>
          <a:lstStyle/>
          <a:p>
            <a:fld id="{9AA2FC48-BCFE-4310-BE43-51E56148A879}" type="slidenum">
              <a:rPr lang="nl-NL" smtClean="0"/>
              <a:t>22</a:t>
            </a:fld>
            <a:endParaRPr lang="nl-NL"/>
          </a:p>
        </p:txBody>
      </p:sp>
      <p:pic>
        <p:nvPicPr>
          <p:cNvPr id="7" name="Afbeelding 7" descr="Afbeelding met buiten, teken, tekst, straat&#10;&#10;Beschrijving is gegenereerd met zeer hoge betrouwbaarheid">
            <a:extLst>
              <a:ext uri="{FF2B5EF4-FFF2-40B4-BE49-F238E27FC236}">
                <a16:creationId xmlns:a16="http://schemas.microsoft.com/office/drawing/2014/main" id="{60BFF937-7C03-4F4B-B39D-3F2E3D1D291B}"/>
              </a:ext>
            </a:extLst>
          </p:cNvPr>
          <p:cNvPicPr>
            <a:picLocks noChangeAspect="1"/>
          </p:cNvPicPr>
          <p:nvPr/>
        </p:nvPicPr>
        <p:blipFill>
          <a:blip r:embed="rId3"/>
          <a:stretch>
            <a:fillRect/>
          </a:stretch>
        </p:blipFill>
        <p:spPr>
          <a:xfrm>
            <a:off x="7315201" y="2386348"/>
            <a:ext cx="3694480" cy="2532248"/>
          </a:xfrm>
          <a:prstGeom prst="rect">
            <a:avLst/>
          </a:prstGeom>
        </p:spPr>
      </p:pic>
    </p:spTree>
    <p:extLst>
      <p:ext uri="{BB962C8B-B14F-4D97-AF65-F5344CB8AC3E}">
        <p14:creationId xmlns:p14="http://schemas.microsoft.com/office/powerpoint/2010/main" val="288393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F2488-5AFE-4C23-B13F-E24B90E1784A}"/>
              </a:ext>
            </a:extLst>
          </p:cNvPr>
          <p:cNvSpPr>
            <a:spLocks noGrp="1"/>
          </p:cNvSpPr>
          <p:nvPr>
            <p:ph type="title"/>
          </p:nvPr>
        </p:nvSpPr>
        <p:spPr/>
        <p:txBody>
          <a:bodyPr/>
          <a:lstStyle/>
          <a:p>
            <a:r>
              <a:rPr lang="nl-NL" dirty="0"/>
              <a:t>Vragen?</a:t>
            </a:r>
          </a:p>
        </p:txBody>
      </p:sp>
      <p:sp>
        <p:nvSpPr>
          <p:cNvPr id="4" name="Tijdelijke aanduiding voor voettekst 3">
            <a:extLst>
              <a:ext uri="{FF2B5EF4-FFF2-40B4-BE49-F238E27FC236}">
                <a16:creationId xmlns:a16="http://schemas.microsoft.com/office/drawing/2014/main" id="{B150487D-B342-48BA-BF0B-388CFCCD6778}"/>
              </a:ext>
            </a:extLst>
          </p:cNvPr>
          <p:cNvSpPr>
            <a:spLocks noGrp="1"/>
          </p:cNvSpPr>
          <p:nvPr>
            <p:ph type="ftr" sz="quarter" idx="10"/>
          </p:nvPr>
        </p:nvSpPr>
        <p:spPr/>
        <p:txBody>
          <a:bodyPr/>
          <a:lstStyle/>
          <a:p>
            <a:r>
              <a:rPr lang="nl-NL" dirty="0"/>
              <a:t>Taalbuddy - Bijeenkomst 3 - Lezen</a:t>
            </a:r>
          </a:p>
        </p:txBody>
      </p:sp>
      <p:sp>
        <p:nvSpPr>
          <p:cNvPr id="3" name="Tijdelijke aanduiding voor dianummer 2">
            <a:extLst>
              <a:ext uri="{FF2B5EF4-FFF2-40B4-BE49-F238E27FC236}">
                <a16:creationId xmlns:a16="http://schemas.microsoft.com/office/drawing/2014/main" id="{FEF9F10B-BF9D-4566-B1ED-D7E389E6C540}"/>
              </a:ext>
            </a:extLst>
          </p:cNvPr>
          <p:cNvSpPr>
            <a:spLocks noGrp="1"/>
          </p:cNvSpPr>
          <p:nvPr>
            <p:ph type="sldNum" sz="quarter" idx="11"/>
          </p:nvPr>
        </p:nvSpPr>
        <p:spPr/>
        <p:txBody>
          <a:bodyPr/>
          <a:lstStyle/>
          <a:p>
            <a:fld id="{9AA2FC48-BCFE-4310-BE43-51E56148A879}" type="slidenum">
              <a:rPr lang="nl-NL" smtClean="0"/>
              <a:pPr/>
              <a:t>23</a:t>
            </a:fld>
            <a:endParaRPr lang="nl-NL"/>
          </a:p>
        </p:txBody>
      </p:sp>
      <p:pic>
        <p:nvPicPr>
          <p:cNvPr id="6" name="Afbeelding 6">
            <a:extLst>
              <a:ext uri="{FF2B5EF4-FFF2-40B4-BE49-F238E27FC236}">
                <a16:creationId xmlns:a16="http://schemas.microsoft.com/office/drawing/2014/main" id="{C840D273-95AB-4CD2-8AEA-75AF5F96E4CC}"/>
              </a:ext>
            </a:extLst>
          </p:cNvPr>
          <p:cNvPicPr>
            <a:picLocks noChangeAspect="1"/>
          </p:cNvPicPr>
          <p:nvPr/>
        </p:nvPicPr>
        <p:blipFill>
          <a:blip r:embed="rId3"/>
          <a:stretch>
            <a:fillRect/>
          </a:stretch>
        </p:blipFill>
        <p:spPr>
          <a:xfrm>
            <a:off x="2334017" y="1647860"/>
            <a:ext cx="6636706" cy="3583156"/>
          </a:xfrm>
          <a:prstGeom prst="rect">
            <a:avLst/>
          </a:prstGeom>
        </p:spPr>
      </p:pic>
    </p:spTree>
    <p:extLst>
      <p:ext uri="{BB962C8B-B14F-4D97-AF65-F5344CB8AC3E}">
        <p14:creationId xmlns:p14="http://schemas.microsoft.com/office/powerpoint/2010/main" val="8284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83B17-08B4-49B1-8ABF-94AA4AB4FA26}"/>
              </a:ext>
            </a:extLst>
          </p:cNvPr>
          <p:cNvSpPr>
            <a:spLocks noGrp="1"/>
          </p:cNvSpPr>
          <p:nvPr>
            <p:ph type="title"/>
          </p:nvPr>
        </p:nvSpPr>
        <p:spPr>
          <a:xfrm>
            <a:off x="563256" y="566189"/>
            <a:ext cx="11031843" cy="4390123"/>
          </a:xfrm>
        </p:spPr>
        <p:txBody>
          <a:bodyPr/>
          <a:lstStyle/>
          <a:p>
            <a:br>
              <a:rPr lang="nl-NL" dirty="0"/>
            </a:br>
            <a:br>
              <a:rPr lang="nl-NL" dirty="0"/>
            </a:br>
            <a:br>
              <a:rPr lang="nl-NL" dirty="0"/>
            </a:br>
            <a:br>
              <a:rPr lang="nl-NL" dirty="0"/>
            </a:br>
            <a:br>
              <a:rPr lang="nl-NL" dirty="0"/>
            </a:br>
            <a:r>
              <a:rPr lang="nl-NL" dirty="0"/>
              <a:t>			Bedankt voor je aandacht!</a:t>
            </a:r>
          </a:p>
        </p:txBody>
      </p:sp>
      <p:sp>
        <p:nvSpPr>
          <p:cNvPr id="3" name="Tijdelijke aanduiding voor voettekst 2">
            <a:extLst>
              <a:ext uri="{FF2B5EF4-FFF2-40B4-BE49-F238E27FC236}">
                <a16:creationId xmlns:a16="http://schemas.microsoft.com/office/drawing/2014/main" id="{FC48CF7E-3C29-4577-BA69-0F74F641ED5C}"/>
              </a:ext>
            </a:extLst>
          </p:cNvPr>
          <p:cNvSpPr>
            <a:spLocks noGrp="1"/>
          </p:cNvSpPr>
          <p:nvPr>
            <p:ph type="ftr" sz="quarter" idx="10"/>
          </p:nvPr>
        </p:nvSpPr>
        <p:spPr/>
        <p:txBody>
          <a:bodyPr/>
          <a:lstStyle/>
          <a:p>
            <a:r>
              <a:rPr lang="nl-NL" dirty="0"/>
              <a:t>Taalbuddy - Bijeenkomst 3 - Lezen</a:t>
            </a:r>
          </a:p>
        </p:txBody>
      </p:sp>
      <p:sp>
        <p:nvSpPr>
          <p:cNvPr id="4" name="Tijdelijke aanduiding voor dianummer 3">
            <a:extLst>
              <a:ext uri="{FF2B5EF4-FFF2-40B4-BE49-F238E27FC236}">
                <a16:creationId xmlns:a16="http://schemas.microsoft.com/office/drawing/2014/main" id="{B7F9BF45-96AC-42FC-965E-098B9F4163EC}"/>
              </a:ext>
            </a:extLst>
          </p:cNvPr>
          <p:cNvSpPr>
            <a:spLocks noGrp="1"/>
          </p:cNvSpPr>
          <p:nvPr>
            <p:ph type="sldNum" sz="quarter" idx="11"/>
          </p:nvPr>
        </p:nvSpPr>
        <p:spPr/>
        <p:txBody>
          <a:bodyPr/>
          <a:lstStyle/>
          <a:p>
            <a:fld id="{9AA2FC48-BCFE-4310-BE43-51E56148A879}" type="slidenum">
              <a:rPr lang="nl-NL" smtClean="0"/>
              <a:pPr/>
              <a:t>24</a:t>
            </a:fld>
            <a:endParaRPr lang="nl-NL"/>
          </a:p>
        </p:txBody>
      </p:sp>
    </p:spTree>
    <p:extLst>
      <p:ext uri="{BB962C8B-B14F-4D97-AF65-F5344CB8AC3E}">
        <p14:creationId xmlns:p14="http://schemas.microsoft.com/office/powerpoint/2010/main" val="294896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Terugblik en opdracht</a:t>
            </a:r>
          </a:p>
        </p:txBody>
      </p:sp>
      <p:sp>
        <p:nvSpPr>
          <p:cNvPr id="3" name="Tijdelijke aanduiding voor inhoud 2"/>
          <p:cNvSpPr>
            <a:spLocks noGrp="1"/>
          </p:cNvSpPr>
          <p:nvPr>
            <p:ph idx="1"/>
          </p:nvPr>
        </p:nvSpPr>
        <p:spPr/>
        <p:txBody>
          <a:bodyPr/>
          <a:lstStyle/>
          <a:p>
            <a:pPr marL="342900" indent="-342900">
              <a:spcBef>
                <a:spcPct val="50000"/>
              </a:spcBef>
              <a:buFont typeface="Arial" panose="020B0604020202020204" pitchFamily="34" charset="0"/>
              <a:buChar char="•"/>
            </a:pPr>
            <a:r>
              <a:rPr lang="nl-NL" dirty="0"/>
              <a:t>Vragen over de vorige bijeenkomst</a:t>
            </a:r>
            <a:br>
              <a:rPr lang="nl-NL" dirty="0"/>
            </a:br>
            <a:endParaRPr lang="nl-NL" dirty="0"/>
          </a:p>
          <a:p>
            <a:pPr marL="342900" indent="-342900">
              <a:spcBef>
                <a:spcPct val="50000"/>
              </a:spcBef>
              <a:buFont typeface="Arial" panose="020B0604020202020204" pitchFamily="34" charset="0"/>
              <a:buChar char="•"/>
            </a:pPr>
            <a:r>
              <a:rPr lang="nl-NL" dirty="0"/>
              <a:t>Ervaringen en vragen naar aanleiding van de opdracht</a:t>
            </a:r>
          </a:p>
          <a:p>
            <a:endParaRPr lang="nl-NL" b="1" dirty="0"/>
          </a:p>
        </p:txBody>
      </p:sp>
      <p:sp>
        <p:nvSpPr>
          <p:cNvPr id="4" name="Tijdelijke aanduiding voor voettekst 3"/>
          <p:cNvSpPr>
            <a:spLocks noGrp="1"/>
          </p:cNvSpPr>
          <p:nvPr>
            <p:ph type="ftr" sz="quarter" idx="11"/>
          </p:nvPr>
        </p:nvSpPr>
        <p:spPr/>
        <p:txBody>
          <a:bodyPr/>
          <a:lstStyle/>
          <a:p>
            <a:r>
              <a:rPr lang="nl-NL" dirty="0"/>
              <a:t>Taalbuddy - Bijeenkomst 3 - Lezen</a:t>
            </a:r>
          </a:p>
        </p:txBody>
      </p:sp>
      <p:pic>
        <p:nvPicPr>
          <p:cNvPr id="6" name="Afbeelding 5" descr="lezen en schrijven is niet voor iedreeen vanzelfsprekend.jpg">
            <a:extLst>
              <a:ext uri="{FF2B5EF4-FFF2-40B4-BE49-F238E27FC236}">
                <a16:creationId xmlns:a16="http://schemas.microsoft.com/office/drawing/2014/main" id="{539A40D1-4A74-4DC9-84B4-2ADF75ECF073}"/>
              </a:ext>
            </a:extLst>
          </p:cNvPr>
          <p:cNvPicPr>
            <a:picLocks noChangeAspect="1"/>
          </p:cNvPicPr>
          <p:nvPr/>
        </p:nvPicPr>
        <p:blipFill>
          <a:blip r:embed="rId3"/>
          <a:srcRect/>
          <a:stretch>
            <a:fillRect/>
          </a:stretch>
        </p:blipFill>
        <p:spPr bwMode="auto">
          <a:xfrm>
            <a:off x="8496272" y="3740547"/>
            <a:ext cx="1954459" cy="2153048"/>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9C9088D0-7CA0-4502-85A2-73BDCDBBA529}"/>
              </a:ext>
            </a:extLst>
          </p:cNvPr>
          <p:cNvSpPr>
            <a:spLocks noGrp="1"/>
          </p:cNvSpPr>
          <p:nvPr>
            <p:ph type="sldNum" sz="quarter" idx="12"/>
          </p:nvPr>
        </p:nvSpPr>
        <p:spPr/>
        <p:txBody>
          <a:bodyPr/>
          <a:lstStyle/>
          <a:p>
            <a:fld id="{9AA2FC48-BCFE-4310-BE43-51E56148A879}" type="slidenum">
              <a:rPr lang="nl-NL" smtClean="0"/>
              <a:t>3</a:t>
            </a:fld>
            <a:endParaRPr lang="nl-NL"/>
          </a:p>
        </p:txBody>
      </p:sp>
    </p:spTree>
    <p:extLst>
      <p:ext uri="{BB962C8B-B14F-4D97-AF65-F5344CB8AC3E}">
        <p14:creationId xmlns:p14="http://schemas.microsoft.com/office/powerpoint/2010/main" val="5555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38DE9-A931-47D6-AF36-57CE314CA79D}"/>
              </a:ext>
            </a:extLst>
          </p:cNvPr>
          <p:cNvSpPr>
            <a:spLocks noGrp="1"/>
          </p:cNvSpPr>
          <p:nvPr>
            <p:ph type="title"/>
          </p:nvPr>
        </p:nvSpPr>
        <p:spPr/>
        <p:txBody>
          <a:bodyPr/>
          <a:lstStyle/>
          <a:p>
            <a:r>
              <a:rPr lang="nl-NL"/>
              <a:t>Even opfrissen</a:t>
            </a:r>
          </a:p>
        </p:txBody>
      </p:sp>
      <p:sp>
        <p:nvSpPr>
          <p:cNvPr id="3" name="Tijdelijke aanduiding voor inhoud 2">
            <a:extLst>
              <a:ext uri="{FF2B5EF4-FFF2-40B4-BE49-F238E27FC236}">
                <a16:creationId xmlns:a16="http://schemas.microsoft.com/office/drawing/2014/main" id="{558DA54A-CCF3-49C7-A622-94F451F41E0B}"/>
              </a:ext>
            </a:extLst>
          </p:cNvPr>
          <p:cNvSpPr>
            <a:spLocks noGrp="1"/>
          </p:cNvSpPr>
          <p:nvPr>
            <p:ph idx="1"/>
          </p:nvPr>
        </p:nvSpPr>
        <p:spPr>
          <a:xfrm>
            <a:off x="571500" y="1617785"/>
            <a:ext cx="8748346" cy="3475708"/>
          </a:xfrm>
        </p:spPr>
        <p:txBody>
          <a:bodyPr/>
          <a:lstStyle/>
          <a:p>
            <a:pPr marL="342900" indent="-342900">
              <a:spcBef>
                <a:spcPct val="50000"/>
              </a:spcBef>
              <a:buFont typeface="Arial" panose="020B0604020202020204" pitchFamily="34" charset="0"/>
              <a:buChar char="•"/>
            </a:pPr>
            <a:r>
              <a:rPr lang="nl-NL" dirty="0"/>
              <a:t>doorvragen</a:t>
            </a:r>
          </a:p>
          <a:p>
            <a:pPr marL="342900" indent="-342900">
              <a:spcBef>
                <a:spcPct val="50000"/>
              </a:spcBef>
              <a:buFont typeface="Arial" panose="020B0604020202020204" pitchFamily="34" charset="0"/>
              <a:buChar char="•"/>
            </a:pPr>
            <a:r>
              <a:rPr lang="nl-NL" dirty="0"/>
              <a:t>(non-)verbale communicatie</a:t>
            </a:r>
          </a:p>
          <a:p>
            <a:pPr marL="342900" indent="-342900">
              <a:spcBef>
                <a:spcPct val="50000"/>
              </a:spcBef>
              <a:buFont typeface="Arial" panose="020B0604020202020204" pitchFamily="34" charset="0"/>
              <a:buChar char="•"/>
            </a:pPr>
            <a:r>
              <a:rPr lang="nl-NL" dirty="0"/>
              <a:t>LSD</a:t>
            </a:r>
          </a:p>
          <a:p>
            <a:pPr marL="342900" indent="-342900">
              <a:spcBef>
                <a:spcPct val="50000"/>
              </a:spcBef>
              <a:buFont typeface="Arial" panose="020B0604020202020204" pitchFamily="34" charset="0"/>
              <a:buChar char="•"/>
            </a:pPr>
            <a:r>
              <a:rPr lang="nl-NL" dirty="0"/>
              <a:t>impliciete feedback</a:t>
            </a:r>
          </a:p>
          <a:p>
            <a:pPr marL="342900" indent="-342900">
              <a:spcBef>
                <a:spcPct val="50000"/>
              </a:spcBef>
              <a:buFont typeface="Arial" panose="020B0604020202020204" pitchFamily="34" charset="0"/>
              <a:buChar char="•"/>
            </a:pPr>
            <a:r>
              <a:rPr lang="nl-NL" dirty="0"/>
              <a:t>gespreksregels</a:t>
            </a:r>
          </a:p>
          <a:p>
            <a:pPr marL="342900" indent="-342900">
              <a:spcBef>
                <a:spcPct val="50000"/>
              </a:spcBef>
              <a:buFont typeface="Arial" panose="020B0604020202020204" pitchFamily="34" charset="0"/>
              <a:buChar char="•"/>
            </a:pPr>
            <a:r>
              <a:rPr lang="nl-NL" dirty="0"/>
              <a:t>NIVEA</a:t>
            </a:r>
          </a:p>
          <a:p>
            <a:pPr marL="342900" indent="-342900">
              <a:spcBef>
                <a:spcPct val="50000"/>
              </a:spcBef>
              <a:buFont typeface="Arial" panose="020B0604020202020204" pitchFamily="34" charset="0"/>
              <a:buChar char="•"/>
            </a:pPr>
            <a:r>
              <a:rPr lang="nl-NL" dirty="0"/>
              <a:t>(in)formeel taalgebruik</a:t>
            </a:r>
          </a:p>
          <a:p>
            <a:pPr>
              <a:spcBef>
                <a:spcPct val="50000"/>
              </a:spcBef>
            </a:pPr>
            <a:endParaRPr lang="nl-NL" dirty="0"/>
          </a:p>
          <a:p>
            <a:endParaRPr lang="nl-NL" dirty="0"/>
          </a:p>
        </p:txBody>
      </p:sp>
      <p:sp>
        <p:nvSpPr>
          <p:cNvPr id="4" name="Tijdelijke aanduiding voor voettekst 3">
            <a:extLst>
              <a:ext uri="{FF2B5EF4-FFF2-40B4-BE49-F238E27FC236}">
                <a16:creationId xmlns:a16="http://schemas.microsoft.com/office/drawing/2014/main" id="{3100FF2F-AE5E-4552-BAF1-7142C630B8C2}"/>
              </a:ext>
            </a:extLst>
          </p:cNvPr>
          <p:cNvSpPr>
            <a:spLocks noGrp="1"/>
          </p:cNvSpPr>
          <p:nvPr>
            <p:ph type="ftr" sz="quarter" idx="11"/>
          </p:nvPr>
        </p:nvSpPr>
        <p:spPr/>
        <p:txBody>
          <a:bodyPr/>
          <a:lstStyle/>
          <a:p>
            <a:r>
              <a:rPr lang="nl-NL" dirty="0"/>
              <a:t>Taalbuddy - Bijeenkomst 3 - Lezen</a:t>
            </a:r>
          </a:p>
        </p:txBody>
      </p:sp>
      <p:pic>
        <p:nvPicPr>
          <p:cNvPr id="7" name="Afbeelding 6" descr="Afbeelding met tekening&#10;&#10;Automatisch gegenereerde beschrijving">
            <a:extLst>
              <a:ext uri="{FF2B5EF4-FFF2-40B4-BE49-F238E27FC236}">
                <a16:creationId xmlns:a16="http://schemas.microsoft.com/office/drawing/2014/main" id="{E20179F8-4A08-4464-B26B-4F40FF13E2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37314" y="2254014"/>
            <a:ext cx="4430597" cy="2733338"/>
          </a:xfrm>
          <a:prstGeom prst="rect">
            <a:avLst/>
          </a:prstGeom>
        </p:spPr>
      </p:pic>
      <p:sp>
        <p:nvSpPr>
          <p:cNvPr id="5" name="Tijdelijke aanduiding voor dianummer 4">
            <a:extLst>
              <a:ext uri="{FF2B5EF4-FFF2-40B4-BE49-F238E27FC236}">
                <a16:creationId xmlns:a16="http://schemas.microsoft.com/office/drawing/2014/main" id="{48B3A1E5-C376-4FE5-8A8B-01F1F75E6E4F}"/>
              </a:ext>
            </a:extLst>
          </p:cNvPr>
          <p:cNvSpPr>
            <a:spLocks noGrp="1"/>
          </p:cNvSpPr>
          <p:nvPr>
            <p:ph type="sldNum" sz="quarter" idx="12"/>
          </p:nvPr>
        </p:nvSpPr>
        <p:spPr/>
        <p:txBody>
          <a:bodyPr/>
          <a:lstStyle/>
          <a:p>
            <a:fld id="{9AA2FC48-BCFE-4310-BE43-51E56148A879}" type="slidenum">
              <a:rPr lang="nl-NL" smtClean="0"/>
              <a:t>4</a:t>
            </a:fld>
            <a:endParaRPr lang="nl-NL"/>
          </a:p>
        </p:txBody>
      </p:sp>
    </p:spTree>
    <p:extLst>
      <p:ext uri="{BB962C8B-B14F-4D97-AF65-F5344CB8AC3E}">
        <p14:creationId xmlns:p14="http://schemas.microsoft.com/office/powerpoint/2010/main" val="3636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BB895-EBC7-47E0-A377-2CAD0C88A80D}"/>
              </a:ext>
            </a:extLst>
          </p:cNvPr>
          <p:cNvSpPr>
            <a:spLocks noGrp="1"/>
          </p:cNvSpPr>
          <p:nvPr>
            <p:ph type="title"/>
          </p:nvPr>
        </p:nvSpPr>
        <p:spPr/>
        <p:txBody>
          <a:bodyPr/>
          <a:lstStyle/>
          <a:p>
            <a:r>
              <a:rPr lang="nl-NL"/>
              <a:t>Doelen van deze bijeenkomst</a:t>
            </a:r>
          </a:p>
        </p:txBody>
      </p:sp>
      <p:sp>
        <p:nvSpPr>
          <p:cNvPr id="3" name="Tijdelijke aanduiding voor inhoud 2">
            <a:extLst>
              <a:ext uri="{FF2B5EF4-FFF2-40B4-BE49-F238E27FC236}">
                <a16:creationId xmlns:a16="http://schemas.microsoft.com/office/drawing/2014/main" id="{74EC47A7-94C2-47AA-9615-D186FECD3D6B}"/>
              </a:ext>
            </a:extLst>
          </p:cNvPr>
          <p:cNvSpPr>
            <a:spLocks noGrp="1"/>
          </p:cNvSpPr>
          <p:nvPr>
            <p:ph idx="1"/>
          </p:nvPr>
        </p:nvSpPr>
        <p:spPr>
          <a:xfrm>
            <a:off x="571500" y="2045495"/>
            <a:ext cx="10342686" cy="3848100"/>
          </a:xfrm>
        </p:spPr>
        <p:txBody>
          <a:bodyPr/>
          <a:lstStyle/>
          <a:p>
            <a:pPr marL="285750" indent="-285750">
              <a:lnSpc>
                <a:spcPct val="150000"/>
              </a:lnSpc>
              <a:buFont typeface="Arial" panose="020B0604020202020204" pitchFamily="34" charset="0"/>
              <a:buChar char="•"/>
            </a:pPr>
            <a:r>
              <a:rPr lang="nl-NL" sz="2000" dirty="0"/>
              <a:t>Je bent je bewust van wat je doet als je een tekst leest.</a:t>
            </a:r>
          </a:p>
          <a:p>
            <a:pPr marL="285750" indent="-285750">
              <a:lnSpc>
                <a:spcPct val="150000"/>
              </a:lnSpc>
              <a:buFont typeface="Arial" panose="020B0604020202020204" pitchFamily="34" charset="0"/>
              <a:buChar char="•"/>
            </a:pPr>
            <a:r>
              <a:rPr lang="nl-NL" sz="2000" dirty="0"/>
              <a:t>Je begrijpt hoe je het VUT-model toepast wanneer je iemand begeleidt bij het lezen.</a:t>
            </a:r>
          </a:p>
          <a:p>
            <a:pPr marL="285750" indent="-285750">
              <a:lnSpc>
                <a:spcPct val="150000"/>
              </a:lnSpc>
              <a:buFont typeface="Arial" panose="020B0604020202020204" pitchFamily="34" charset="0"/>
              <a:buChar char="•"/>
            </a:pPr>
            <a:r>
              <a:rPr lang="nl-NL" sz="2000" dirty="0"/>
              <a:t>Je kent de verschillen tussen de taalniveaus 1F en 2F.</a:t>
            </a:r>
          </a:p>
          <a:p>
            <a:pPr marL="285750" indent="-285750">
              <a:lnSpc>
                <a:spcPct val="150000"/>
              </a:lnSpc>
              <a:buFont typeface="Arial" panose="020B0604020202020204" pitchFamily="34" charset="0"/>
              <a:buChar char="•"/>
            </a:pPr>
            <a:r>
              <a:rPr lang="nl-NL" sz="2000" dirty="0"/>
              <a:t>Je kent verschillende leesstrategieën en je weet hoe je deze kunt inzetten voor, tijdens en na het lezen.</a:t>
            </a:r>
          </a:p>
          <a:p>
            <a:pPr marL="285750" indent="-285750">
              <a:lnSpc>
                <a:spcPct val="150000"/>
              </a:lnSpc>
              <a:buFont typeface="Arial" panose="020B0604020202020204" pitchFamily="34" charset="0"/>
              <a:buChar char="•"/>
            </a:pPr>
            <a:r>
              <a:rPr lang="nl-NL" sz="2000" dirty="0"/>
              <a:t>Je kunt keuzes maken voor opdrachten en materialen die bij de lezer passen.</a:t>
            </a:r>
          </a:p>
          <a:p>
            <a:pPr marL="285750" indent="-285750">
              <a:lnSpc>
                <a:spcPct val="150000"/>
              </a:lnSpc>
              <a:buFont typeface="Arial" panose="020B0604020202020204" pitchFamily="34" charset="0"/>
              <a:buChar char="•"/>
            </a:pPr>
            <a:r>
              <a:rPr lang="nl-NL" sz="2000" dirty="0"/>
              <a:t>Je weet hoe je verschillende soorten lezers kunt helpen om hun leesniveau te verhogen.</a:t>
            </a:r>
          </a:p>
          <a:p>
            <a:pPr marL="285750" indent="-285750">
              <a:buFont typeface="Arial" panose="020B0604020202020204" pitchFamily="34" charset="0"/>
              <a:buChar char="•"/>
            </a:pPr>
            <a:endParaRPr lang="nl-NL" sz="1900" dirty="0"/>
          </a:p>
        </p:txBody>
      </p:sp>
      <p:sp>
        <p:nvSpPr>
          <p:cNvPr id="4" name="Tijdelijke aanduiding voor voettekst 3">
            <a:extLst>
              <a:ext uri="{FF2B5EF4-FFF2-40B4-BE49-F238E27FC236}">
                <a16:creationId xmlns:a16="http://schemas.microsoft.com/office/drawing/2014/main" id="{35843D0C-B5F4-40DB-B422-32708A9E861D}"/>
              </a:ext>
            </a:extLst>
          </p:cNvPr>
          <p:cNvSpPr>
            <a:spLocks noGrp="1"/>
          </p:cNvSpPr>
          <p:nvPr>
            <p:ph type="ftr" sz="quarter" idx="11"/>
          </p:nvPr>
        </p:nvSpPr>
        <p:spPr/>
        <p:txBody>
          <a:bodyPr/>
          <a:lstStyle/>
          <a:p>
            <a:r>
              <a:rPr lang="nl-NL" dirty="0"/>
              <a:t>Taalbuddy - Bijeenkomst 3 - Lezen</a:t>
            </a:r>
          </a:p>
        </p:txBody>
      </p:sp>
      <p:pic>
        <p:nvPicPr>
          <p:cNvPr id="6" name="Afbeelding 4" descr="modules_begeleiden_bij_leren_lezen.ai">
            <a:extLst>
              <a:ext uri="{FF2B5EF4-FFF2-40B4-BE49-F238E27FC236}">
                <a16:creationId xmlns:a16="http://schemas.microsoft.com/office/drawing/2014/main" id="{9D1641F7-89FB-4C47-9EAF-30FF9130EBB7}"/>
              </a:ext>
            </a:extLst>
          </p:cNvPr>
          <p:cNvPicPr>
            <a:picLocks noChangeAspect="1"/>
          </p:cNvPicPr>
          <p:nvPr/>
        </p:nvPicPr>
        <p:blipFill>
          <a:blip r:embed="rId3"/>
          <a:srcRect/>
          <a:stretch>
            <a:fillRect/>
          </a:stretch>
        </p:blipFill>
        <p:spPr bwMode="auto">
          <a:xfrm>
            <a:off x="8488825" y="317499"/>
            <a:ext cx="2165350" cy="2165350"/>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18465214-9285-4CA1-8859-1B25BD15FB6C}"/>
              </a:ext>
            </a:extLst>
          </p:cNvPr>
          <p:cNvSpPr>
            <a:spLocks noGrp="1"/>
          </p:cNvSpPr>
          <p:nvPr>
            <p:ph type="sldNum" sz="quarter" idx="12"/>
          </p:nvPr>
        </p:nvSpPr>
        <p:spPr/>
        <p:txBody>
          <a:bodyPr/>
          <a:lstStyle/>
          <a:p>
            <a:fld id="{9AA2FC48-BCFE-4310-BE43-51E56148A879}" type="slidenum">
              <a:rPr lang="nl-NL" smtClean="0"/>
              <a:t>5</a:t>
            </a:fld>
            <a:endParaRPr lang="nl-NL"/>
          </a:p>
        </p:txBody>
      </p:sp>
    </p:spTree>
    <p:extLst>
      <p:ext uri="{BB962C8B-B14F-4D97-AF65-F5344CB8AC3E}">
        <p14:creationId xmlns:p14="http://schemas.microsoft.com/office/powerpoint/2010/main" val="18312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76F4A-07FD-4D00-A8BC-E75C838F5BFB}"/>
              </a:ext>
            </a:extLst>
          </p:cNvPr>
          <p:cNvSpPr>
            <a:spLocks noGrp="1"/>
          </p:cNvSpPr>
          <p:nvPr>
            <p:ph type="title"/>
          </p:nvPr>
        </p:nvSpPr>
        <p:spPr/>
        <p:txBody>
          <a:bodyPr/>
          <a:lstStyle/>
          <a:p>
            <a:r>
              <a:rPr lang="nl-NL"/>
              <a:t>Wat is lezen?</a:t>
            </a:r>
          </a:p>
        </p:txBody>
      </p:sp>
      <p:sp>
        <p:nvSpPr>
          <p:cNvPr id="4" name="Tijdelijke aanduiding voor voettekst 3">
            <a:extLst>
              <a:ext uri="{FF2B5EF4-FFF2-40B4-BE49-F238E27FC236}">
                <a16:creationId xmlns:a16="http://schemas.microsoft.com/office/drawing/2014/main" id="{D2930311-DC2C-481A-92F7-C6A7C24E3EC2}"/>
              </a:ext>
            </a:extLst>
          </p:cNvPr>
          <p:cNvSpPr>
            <a:spLocks noGrp="1"/>
          </p:cNvSpPr>
          <p:nvPr>
            <p:ph type="ftr" sz="quarter" idx="11"/>
          </p:nvPr>
        </p:nvSpPr>
        <p:spPr/>
        <p:txBody>
          <a:bodyPr/>
          <a:lstStyle/>
          <a:p>
            <a:r>
              <a:rPr lang="nl-NL" dirty="0"/>
              <a:t>Taalbuddy - Bijeenkomst 3 - Lezen</a:t>
            </a:r>
          </a:p>
        </p:txBody>
      </p:sp>
      <p:pic>
        <p:nvPicPr>
          <p:cNvPr id="5" name="Tijdelijke aanduiding voor inhoud 1">
            <a:extLst>
              <a:ext uri="{FF2B5EF4-FFF2-40B4-BE49-F238E27FC236}">
                <a16:creationId xmlns:a16="http://schemas.microsoft.com/office/drawing/2014/main" id="{D9BDB283-1478-4FDC-B04C-40BA58E39CB9}"/>
              </a:ext>
            </a:extLst>
          </p:cNvPr>
          <p:cNvPicPr>
            <a:picLocks noGrp="1" noChangeAspect="1"/>
          </p:cNvPicPr>
          <p:nvPr>
            <p:ph idx="1"/>
          </p:nvPr>
        </p:nvPicPr>
        <p:blipFill>
          <a:blip r:embed="rId3"/>
          <a:srcRect/>
          <a:stretch>
            <a:fillRect/>
          </a:stretch>
        </p:blipFill>
        <p:spPr bwMode="auto">
          <a:xfrm>
            <a:off x="2953601" y="1712422"/>
            <a:ext cx="5149735" cy="3433156"/>
          </a:xfrm>
          <a:prstGeom prst="rect">
            <a:avLst/>
          </a:prstGeom>
          <a:noFill/>
          <a:ln w="9525">
            <a:noFill/>
            <a:miter lim="800000"/>
            <a:headEnd/>
            <a:tailEnd/>
          </a:ln>
        </p:spPr>
      </p:pic>
      <p:sp>
        <p:nvSpPr>
          <p:cNvPr id="3" name="Tijdelijke aanduiding voor dianummer 2">
            <a:extLst>
              <a:ext uri="{FF2B5EF4-FFF2-40B4-BE49-F238E27FC236}">
                <a16:creationId xmlns:a16="http://schemas.microsoft.com/office/drawing/2014/main" id="{CCAF60B1-7462-4083-8344-E5D4CAF12955}"/>
              </a:ext>
            </a:extLst>
          </p:cNvPr>
          <p:cNvSpPr>
            <a:spLocks noGrp="1"/>
          </p:cNvSpPr>
          <p:nvPr>
            <p:ph type="sldNum" sz="quarter" idx="12"/>
          </p:nvPr>
        </p:nvSpPr>
        <p:spPr/>
        <p:txBody>
          <a:bodyPr/>
          <a:lstStyle/>
          <a:p>
            <a:fld id="{9AA2FC48-BCFE-4310-BE43-51E56148A879}" type="slidenum">
              <a:rPr lang="nl-NL" smtClean="0"/>
              <a:t>6</a:t>
            </a:fld>
            <a:endParaRPr lang="nl-NL"/>
          </a:p>
        </p:txBody>
      </p:sp>
    </p:spTree>
    <p:extLst>
      <p:ext uri="{BB962C8B-B14F-4D97-AF65-F5344CB8AC3E}">
        <p14:creationId xmlns:p14="http://schemas.microsoft.com/office/powerpoint/2010/main" val="84570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77EAAE9-3788-4D8A-AB43-EB6A22E05823}"/>
              </a:ext>
            </a:extLst>
          </p:cNvPr>
          <p:cNvSpPr>
            <a:spLocks noGrp="1"/>
          </p:cNvSpPr>
          <p:nvPr>
            <p:ph idx="1"/>
          </p:nvPr>
        </p:nvSpPr>
        <p:spPr>
          <a:xfrm>
            <a:off x="660277" y="1504950"/>
            <a:ext cx="9198832" cy="3848100"/>
          </a:xfrm>
        </p:spPr>
        <p:txBody>
          <a:bodyPr/>
          <a:lstStyle/>
          <a:p>
            <a:r>
              <a:rPr lang="nl-NL" b="1" dirty="0"/>
              <a:t>Gezag ontstaat niet door strenger te straffen </a:t>
            </a:r>
          </a:p>
          <a:p>
            <a:endParaRPr lang="nl-NL" dirty="0"/>
          </a:p>
          <a:p>
            <a:pPr>
              <a:lnSpc>
                <a:spcPct val="150000"/>
              </a:lnSpc>
            </a:pPr>
            <a:r>
              <a:rPr lang="nl-NL" sz="2000" dirty="0"/>
              <a:t>In de eerste dagen van januari bespreken regeringsvertegenwoordigers traditiegetrouw de incidenten tijdens de jaarwisseling. Men leeft zich daarbij steevast op de bekende wijze uit: ondanks een toename van het aantal incidenten werpt het zerotolerance-beleid zijn vruchten af, door de inzet van tienduizend politiemensen zijn ernstige onlusten in de kiem gesmoord en als de rechter tweehonderd procent strafverhoging oplegt, komt het wel goed. </a:t>
            </a:r>
          </a:p>
          <a:p>
            <a:endParaRPr lang="nl-NL" dirty="0"/>
          </a:p>
        </p:txBody>
      </p:sp>
      <p:sp>
        <p:nvSpPr>
          <p:cNvPr id="4" name="Tijdelijke aanduiding voor voettekst 3">
            <a:extLst>
              <a:ext uri="{FF2B5EF4-FFF2-40B4-BE49-F238E27FC236}">
                <a16:creationId xmlns:a16="http://schemas.microsoft.com/office/drawing/2014/main" id="{AAB96EFA-8D67-4E77-B924-B0EB6D475E04}"/>
              </a:ext>
            </a:extLst>
          </p:cNvPr>
          <p:cNvSpPr>
            <a:spLocks noGrp="1"/>
          </p:cNvSpPr>
          <p:nvPr>
            <p:ph type="ftr" sz="quarter" idx="11"/>
          </p:nvPr>
        </p:nvSpPr>
        <p:spPr/>
        <p:txBody>
          <a:bodyPr/>
          <a:lstStyle/>
          <a:p>
            <a:r>
              <a:rPr lang="nl-NL" dirty="0"/>
              <a:t>Taalbuddy - Bijeenkomst 3 - Lezen</a:t>
            </a:r>
          </a:p>
        </p:txBody>
      </p:sp>
      <p:sp>
        <p:nvSpPr>
          <p:cNvPr id="2" name="Tijdelijke aanduiding voor dianummer 1">
            <a:extLst>
              <a:ext uri="{FF2B5EF4-FFF2-40B4-BE49-F238E27FC236}">
                <a16:creationId xmlns:a16="http://schemas.microsoft.com/office/drawing/2014/main" id="{741931D7-1D8E-4DCC-AAC4-52279DF94452}"/>
              </a:ext>
            </a:extLst>
          </p:cNvPr>
          <p:cNvSpPr>
            <a:spLocks noGrp="1"/>
          </p:cNvSpPr>
          <p:nvPr>
            <p:ph type="sldNum" sz="quarter" idx="12"/>
          </p:nvPr>
        </p:nvSpPr>
        <p:spPr/>
        <p:txBody>
          <a:bodyPr/>
          <a:lstStyle/>
          <a:p>
            <a:fld id="{9AA2FC48-BCFE-4310-BE43-51E56148A879}" type="slidenum">
              <a:rPr lang="nl-NL" smtClean="0"/>
              <a:t>7</a:t>
            </a:fld>
            <a:endParaRPr lang="nl-NL"/>
          </a:p>
        </p:txBody>
      </p:sp>
    </p:spTree>
    <p:extLst>
      <p:ext uri="{BB962C8B-B14F-4D97-AF65-F5344CB8AC3E}">
        <p14:creationId xmlns:p14="http://schemas.microsoft.com/office/powerpoint/2010/main" val="356505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38CF7-6776-4FB5-969E-030774166AE1}"/>
              </a:ext>
            </a:extLst>
          </p:cNvPr>
          <p:cNvSpPr>
            <a:spLocks noGrp="1"/>
          </p:cNvSpPr>
          <p:nvPr>
            <p:ph type="title"/>
          </p:nvPr>
        </p:nvSpPr>
        <p:spPr/>
        <p:txBody>
          <a:bodyPr/>
          <a:lstStyle/>
          <a:p>
            <a:r>
              <a:rPr lang="nl-NL"/>
              <a:t>Tekst 1A</a:t>
            </a:r>
          </a:p>
        </p:txBody>
      </p:sp>
      <p:sp>
        <p:nvSpPr>
          <p:cNvPr id="4" name="Tijdelijke aanduiding voor voettekst 3">
            <a:extLst>
              <a:ext uri="{FF2B5EF4-FFF2-40B4-BE49-F238E27FC236}">
                <a16:creationId xmlns:a16="http://schemas.microsoft.com/office/drawing/2014/main" id="{ACBF5D8C-44CE-4446-91E9-C0CE2835F0CC}"/>
              </a:ext>
            </a:extLst>
          </p:cNvPr>
          <p:cNvSpPr>
            <a:spLocks noGrp="1"/>
          </p:cNvSpPr>
          <p:nvPr>
            <p:ph type="ftr" sz="quarter" idx="11"/>
          </p:nvPr>
        </p:nvSpPr>
        <p:spPr/>
        <p:txBody>
          <a:bodyPr/>
          <a:lstStyle/>
          <a:p>
            <a:r>
              <a:rPr lang="nl-NL" dirty="0"/>
              <a:t>Taalbuddy - Bijeenkomst 3 - Lezen</a:t>
            </a:r>
          </a:p>
        </p:txBody>
      </p:sp>
      <p:pic>
        <p:nvPicPr>
          <p:cNvPr id="5" name="Picture 2" descr="Welterusten... op de slaapkamerdeur, boven het bed, kinderkamer of volwassenen.">
            <a:extLst>
              <a:ext uri="{FF2B5EF4-FFF2-40B4-BE49-F238E27FC236}">
                <a16:creationId xmlns:a16="http://schemas.microsoft.com/office/drawing/2014/main" id="{BAD26DAE-40DC-46B3-8DA7-D7DB165BB5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079" y="1968146"/>
            <a:ext cx="3172994" cy="3848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
            <a:extLst>
              <a:ext uri="{FF2B5EF4-FFF2-40B4-BE49-F238E27FC236}">
                <a16:creationId xmlns:a16="http://schemas.microsoft.com/office/drawing/2014/main" id="{F294BAF1-D05D-48CB-BDA5-66B5350B2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828" y="1027573"/>
            <a:ext cx="5940050" cy="478867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a:extLst>
              <a:ext uri="{FF2B5EF4-FFF2-40B4-BE49-F238E27FC236}">
                <a16:creationId xmlns:a16="http://schemas.microsoft.com/office/drawing/2014/main" id="{C64D4DBB-50FD-4B96-B0B5-375595880CD8}"/>
              </a:ext>
            </a:extLst>
          </p:cNvPr>
          <p:cNvSpPr>
            <a:spLocks noGrp="1"/>
          </p:cNvSpPr>
          <p:nvPr>
            <p:ph type="sldNum" sz="quarter" idx="12"/>
          </p:nvPr>
        </p:nvSpPr>
        <p:spPr/>
        <p:txBody>
          <a:bodyPr/>
          <a:lstStyle/>
          <a:p>
            <a:fld id="{9AA2FC48-BCFE-4310-BE43-51E56148A879}" type="slidenum">
              <a:rPr lang="nl-NL" smtClean="0"/>
              <a:t>8</a:t>
            </a:fld>
            <a:endParaRPr lang="nl-NL"/>
          </a:p>
        </p:txBody>
      </p:sp>
    </p:spTree>
    <p:extLst>
      <p:ext uri="{BB962C8B-B14F-4D97-AF65-F5344CB8AC3E}">
        <p14:creationId xmlns:p14="http://schemas.microsoft.com/office/powerpoint/2010/main" val="119972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B9C01-2ED0-414A-99F0-86B51753C85D}"/>
              </a:ext>
            </a:extLst>
          </p:cNvPr>
          <p:cNvSpPr>
            <a:spLocks noGrp="1"/>
          </p:cNvSpPr>
          <p:nvPr>
            <p:ph type="title"/>
          </p:nvPr>
        </p:nvSpPr>
        <p:spPr/>
        <p:txBody>
          <a:bodyPr/>
          <a:lstStyle/>
          <a:p>
            <a:r>
              <a:rPr lang="nl-NL"/>
              <a:t>Tekst 1B</a:t>
            </a:r>
          </a:p>
        </p:txBody>
      </p:sp>
      <p:sp>
        <p:nvSpPr>
          <p:cNvPr id="3" name="Tijdelijke aanduiding voor inhoud 2">
            <a:extLst>
              <a:ext uri="{FF2B5EF4-FFF2-40B4-BE49-F238E27FC236}">
                <a16:creationId xmlns:a16="http://schemas.microsoft.com/office/drawing/2014/main" id="{DA1B0D15-3B3A-4B89-B9F1-94DE35724592}"/>
              </a:ext>
            </a:extLst>
          </p:cNvPr>
          <p:cNvSpPr>
            <a:spLocks noGrp="1"/>
          </p:cNvSpPr>
          <p:nvPr>
            <p:ph idx="1"/>
          </p:nvPr>
        </p:nvSpPr>
        <p:spPr/>
        <p:txBody>
          <a:bodyPr/>
          <a:lstStyle/>
          <a:p>
            <a:r>
              <a:rPr lang="nl-NL" err="1">
                <a:latin typeface="+mj-lt"/>
              </a:rPr>
              <a:t>Lzn</a:t>
            </a:r>
            <a:r>
              <a:rPr lang="nl-NL">
                <a:latin typeface="+mj-lt"/>
              </a:rPr>
              <a:t> s </a:t>
            </a:r>
            <a:r>
              <a:rPr lang="nl-NL" err="1">
                <a:latin typeface="+mj-lt"/>
              </a:rPr>
              <a:t>nt</a:t>
            </a:r>
            <a:r>
              <a:rPr lang="nl-NL">
                <a:latin typeface="+mj-lt"/>
              </a:rPr>
              <a:t> </a:t>
            </a:r>
            <a:r>
              <a:rPr lang="nl-NL" err="1">
                <a:latin typeface="+mj-lt"/>
              </a:rPr>
              <a:t>ht</a:t>
            </a:r>
            <a:r>
              <a:rPr lang="nl-NL">
                <a:latin typeface="+mj-lt"/>
              </a:rPr>
              <a:t> </a:t>
            </a:r>
            <a:r>
              <a:rPr lang="nl-NL" err="1">
                <a:latin typeface="+mj-lt"/>
              </a:rPr>
              <a:t>vrklnkn</a:t>
            </a:r>
            <a:r>
              <a:rPr lang="nl-NL">
                <a:latin typeface="+mj-lt"/>
              </a:rPr>
              <a:t> </a:t>
            </a:r>
            <a:r>
              <a:rPr lang="nl-NL" err="1">
                <a:latin typeface="+mj-lt"/>
              </a:rPr>
              <a:t>vn</a:t>
            </a:r>
            <a:r>
              <a:rPr lang="nl-NL">
                <a:latin typeface="+mj-lt"/>
              </a:rPr>
              <a:t> </a:t>
            </a:r>
            <a:r>
              <a:rPr lang="nl-NL" err="1">
                <a:latin typeface="+mj-lt"/>
              </a:rPr>
              <a:t>lttrs</a:t>
            </a:r>
            <a:r>
              <a:rPr lang="nl-NL">
                <a:latin typeface="+mj-lt"/>
              </a:rPr>
              <a:t>, </a:t>
            </a:r>
            <a:r>
              <a:rPr lang="nl-NL" err="1">
                <a:latin typeface="+mj-lt"/>
              </a:rPr>
              <a:t>mr</a:t>
            </a:r>
            <a:r>
              <a:rPr lang="nl-NL">
                <a:latin typeface="+mj-lt"/>
              </a:rPr>
              <a:t> </a:t>
            </a:r>
            <a:r>
              <a:rPr lang="nl-NL" err="1">
                <a:latin typeface="+mj-lt"/>
              </a:rPr>
              <a:t>ht</a:t>
            </a:r>
            <a:r>
              <a:rPr lang="nl-NL">
                <a:latin typeface="+mj-lt"/>
              </a:rPr>
              <a:t> </a:t>
            </a:r>
            <a:r>
              <a:rPr lang="nl-NL" err="1">
                <a:latin typeface="+mj-lt"/>
              </a:rPr>
              <a:t>bgrpn</a:t>
            </a:r>
            <a:r>
              <a:rPr lang="nl-NL">
                <a:latin typeface="+mj-lt"/>
              </a:rPr>
              <a:t> </a:t>
            </a:r>
            <a:r>
              <a:rPr lang="nl-NL" err="1">
                <a:latin typeface="+mj-lt"/>
              </a:rPr>
              <a:t>vn</a:t>
            </a:r>
            <a:r>
              <a:rPr lang="nl-NL">
                <a:latin typeface="+mj-lt"/>
              </a:rPr>
              <a:t> d </a:t>
            </a:r>
            <a:r>
              <a:rPr lang="nl-NL" err="1">
                <a:latin typeface="+mj-lt"/>
              </a:rPr>
              <a:t>btkns</a:t>
            </a:r>
            <a:r>
              <a:rPr lang="nl-NL">
                <a:latin typeface="+mj-lt"/>
              </a:rPr>
              <a:t>.</a:t>
            </a:r>
          </a:p>
          <a:p>
            <a:endParaRPr lang="nl-NL">
              <a:latin typeface="+mj-lt"/>
            </a:endParaRPr>
          </a:p>
          <a:p>
            <a:r>
              <a:rPr lang="nl-NL">
                <a:latin typeface="+mj-lt"/>
              </a:rPr>
              <a:t>H </a:t>
            </a:r>
            <a:r>
              <a:rPr lang="nl-NL" err="1">
                <a:latin typeface="+mj-lt"/>
              </a:rPr>
              <a:t>snllr</a:t>
            </a:r>
            <a:r>
              <a:rPr lang="nl-NL">
                <a:latin typeface="+mj-lt"/>
              </a:rPr>
              <a:t> </a:t>
            </a:r>
            <a:r>
              <a:rPr lang="nl-NL" err="1">
                <a:latin typeface="+mj-lt"/>
              </a:rPr>
              <a:t>mnd</a:t>
            </a:r>
            <a:r>
              <a:rPr lang="nl-NL">
                <a:latin typeface="+mj-lt"/>
              </a:rPr>
              <a:t> </a:t>
            </a:r>
            <a:r>
              <a:rPr lang="nl-NL" err="1">
                <a:latin typeface="+mj-lt"/>
              </a:rPr>
              <a:t>lst</a:t>
            </a:r>
            <a:r>
              <a:rPr lang="nl-NL">
                <a:latin typeface="+mj-lt"/>
              </a:rPr>
              <a:t>, h </a:t>
            </a:r>
            <a:r>
              <a:rPr lang="nl-NL" err="1">
                <a:latin typeface="+mj-lt"/>
              </a:rPr>
              <a:t>btr</a:t>
            </a:r>
            <a:r>
              <a:rPr lang="nl-NL">
                <a:latin typeface="+mj-lt"/>
              </a:rPr>
              <a:t> </a:t>
            </a:r>
            <a:r>
              <a:rPr lang="nl-NL" err="1">
                <a:latin typeface="+mj-lt"/>
              </a:rPr>
              <a:t>ht</a:t>
            </a:r>
            <a:r>
              <a:rPr lang="nl-NL">
                <a:latin typeface="+mj-lt"/>
              </a:rPr>
              <a:t> </a:t>
            </a:r>
            <a:r>
              <a:rPr lang="nl-NL" err="1">
                <a:latin typeface="+mj-lt"/>
              </a:rPr>
              <a:t>bgrp</a:t>
            </a:r>
            <a:r>
              <a:rPr lang="nl-NL">
                <a:latin typeface="+mj-lt"/>
              </a:rPr>
              <a:t> </a:t>
            </a:r>
            <a:r>
              <a:rPr lang="nl-NL" err="1">
                <a:latin typeface="+mj-lt"/>
              </a:rPr>
              <a:t>zl</a:t>
            </a:r>
            <a:r>
              <a:rPr lang="nl-NL">
                <a:latin typeface="+mj-lt"/>
              </a:rPr>
              <a:t> zn.</a:t>
            </a:r>
          </a:p>
          <a:p>
            <a:endParaRPr lang="nl-NL">
              <a:latin typeface="+mj-lt"/>
            </a:endParaRPr>
          </a:p>
        </p:txBody>
      </p:sp>
      <p:sp>
        <p:nvSpPr>
          <p:cNvPr id="4" name="Tijdelijke aanduiding voor voettekst 3">
            <a:extLst>
              <a:ext uri="{FF2B5EF4-FFF2-40B4-BE49-F238E27FC236}">
                <a16:creationId xmlns:a16="http://schemas.microsoft.com/office/drawing/2014/main" id="{5445549A-EF6C-4819-AFD9-9BF6AA7CA6F8}"/>
              </a:ext>
            </a:extLst>
          </p:cNvPr>
          <p:cNvSpPr>
            <a:spLocks noGrp="1"/>
          </p:cNvSpPr>
          <p:nvPr>
            <p:ph type="ftr" sz="quarter" idx="11"/>
          </p:nvPr>
        </p:nvSpPr>
        <p:spPr/>
        <p:txBody>
          <a:bodyPr/>
          <a:lstStyle/>
          <a:p>
            <a:r>
              <a:rPr lang="nl-NL" dirty="0"/>
              <a:t>Taalbuddy - Bijeenkomst 3 - Lezen</a:t>
            </a:r>
          </a:p>
        </p:txBody>
      </p:sp>
      <p:sp>
        <p:nvSpPr>
          <p:cNvPr id="5" name="Tijdelijke aanduiding voor dianummer 4">
            <a:extLst>
              <a:ext uri="{FF2B5EF4-FFF2-40B4-BE49-F238E27FC236}">
                <a16:creationId xmlns:a16="http://schemas.microsoft.com/office/drawing/2014/main" id="{164C145E-B05B-4A6A-91C9-78C3F776A399}"/>
              </a:ext>
            </a:extLst>
          </p:cNvPr>
          <p:cNvSpPr>
            <a:spLocks noGrp="1"/>
          </p:cNvSpPr>
          <p:nvPr>
            <p:ph type="sldNum" sz="quarter" idx="12"/>
          </p:nvPr>
        </p:nvSpPr>
        <p:spPr/>
        <p:txBody>
          <a:bodyPr/>
          <a:lstStyle/>
          <a:p>
            <a:fld id="{9AA2FC48-BCFE-4310-BE43-51E56148A879}" type="slidenum">
              <a:rPr lang="nl-NL" smtClean="0"/>
              <a:t>9</a:t>
            </a:fld>
            <a:endParaRPr lang="nl-NL"/>
          </a:p>
        </p:txBody>
      </p:sp>
    </p:spTree>
    <p:extLst>
      <p:ext uri="{BB962C8B-B14F-4D97-AF65-F5344CB8AC3E}">
        <p14:creationId xmlns:p14="http://schemas.microsoft.com/office/powerpoint/2010/main" val="46824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07A10ABA19274694E16A80F3801B58" ma:contentTypeVersion="12" ma:contentTypeDescription="Een nieuw document maken." ma:contentTypeScope="" ma:versionID="ad05057deefd58774453014def4b7885">
  <xsd:schema xmlns:xsd="http://www.w3.org/2001/XMLSchema" xmlns:xs="http://www.w3.org/2001/XMLSchema" xmlns:p="http://schemas.microsoft.com/office/2006/metadata/properties" xmlns:ns2="f3c4a4e7-4a11-4f10-997b-8650d97e2035" xmlns:ns3="a6b9fb22-25df-4dae-870a-8149d4692400" targetNamespace="http://schemas.microsoft.com/office/2006/metadata/properties" ma:root="true" ma:fieldsID="be9f436c7c5a9c98bcff0e79e4f79583" ns2:_="" ns3:_="">
    <xsd:import namespace="f3c4a4e7-4a11-4f10-997b-8650d97e2035"/>
    <xsd:import namespace="a6b9fb22-25df-4dae-870a-8149d46924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4a4e7-4a11-4f10-997b-8650d97e2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9fb22-25df-4dae-870a-8149d469240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F282DC-AE3E-4EF9-9878-EE961AA7DF2B}">
  <ds:schemaRefs>
    <ds:schemaRef ds:uri="f3c4a4e7-4a11-4f10-997b-8650d97e2035"/>
    <ds:schemaRef ds:uri="http://purl.org/dc/elements/1.1/"/>
    <ds:schemaRef ds:uri="http://schemas.microsoft.com/office/2006/metadata/properties"/>
    <ds:schemaRef ds:uri="a6b9fb22-25df-4dae-870a-8149d469240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4CF0C9C-1713-4677-8F4A-157593B5D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4a4e7-4a11-4f10-997b-8650d97e2035"/>
    <ds:schemaRef ds:uri="a6b9fb22-25df-4dae-870a-8149d4692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D541A4-A063-41D0-8A9E-548375051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SLS_Presentatie</Template>
  <TotalTime>483</TotalTime>
  <Words>2922</Words>
  <Application>Microsoft Office PowerPoint</Application>
  <PresentationFormat>Breedbeeld</PresentationFormat>
  <Paragraphs>360</Paragraphs>
  <Slides>24</Slides>
  <Notes>23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HelveticaNeueLT Pro 55 Roman</vt:lpstr>
      <vt:lpstr>Verdana</vt:lpstr>
      <vt:lpstr>Kantoorthema</vt:lpstr>
      <vt:lpstr>Taalbuddy    Bijeenkomst 3</vt:lpstr>
      <vt:lpstr>Lezen</vt:lpstr>
      <vt:lpstr>Terugblik en opdracht</vt:lpstr>
      <vt:lpstr>Even opfrissen</vt:lpstr>
      <vt:lpstr>Doelen van deze bijeenkomst</vt:lpstr>
      <vt:lpstr>Wat is lezen?</vt:lpstr>
      <vt:lpstr>PowerPoint-presentatie</vt:lpstr>
      <vt:lpstr>Tekst 1A</vt:lpstr>
      <vt:lpstr>Tekst 1B</vt:lpstr>
      <vt:lpstr>PowerPoint-presentatie</vt:lpstr>
      <vt:lpstr>Taalstructuren</vt:lpstr>
      <vt:lpstr>Visuele informatie</vt:lpstr>
      <vt:lpstr>Niet-visuele informatie</vt:lpstr>
      <vt:lpstr>Lezen is…</vt:lpstr>
      <vt:lpstr>Het VUT-model</vt:lpstr>
      <vt:lpstr>Het VUT-model</vt:lpstr>
      <vt:lpstr>Het VUT-model</vt:lpstr>
      <vt:lpstr>Instroom, 1F en 2F</vt:lpstr>
      <vt:lpstr>Beginnende lezers</vt:lpstr>
      <vt:lpstr>Doen en niet doen</vt:lpstr>
      <vt:lpstr>Opdracht</vt:lpstr>
      <vt:lpstr>Terugblik en vooruitblik</vt:lpstr>
      <vt:lpstr>Vragen?</vt:lpstr>
      <vt:lpstr>        Bedankt voor je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Titel</dc:title>
  <dc:creator>Dianne Steuten</dc:creator>
  <cp:lastModifiedBy>Karin S</cp:lastModifiedBy>
  <cp:revision>34</cp:revision>
  <dcterms:created xsi:type="dcterms:W3CDTF">2020-04-08T13:14:57Z</dcterms:created>
  <dcterms:modified xsi:type="dcterms:W3CDTF">2020-06-16T13:31:35Z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0x0101006507A10ABA19274694E16A80F3801B58</vt:lpwstr>
  </property>
</Properties>
</file>