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12192000" cy="6858000"/>
  <p:notesSz cx="6858000" cy="14382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20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47800-B394-477B-A5AC-A870B66341C6}" type="datetimeFigureOut">
              <a:rPr lang="nl-NL" smtClean="0"/>
              <a:t>5-7-2023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640767-057A-4A36-AA9A-27E9F730CA6D}" type="slidenum">
              <a:rPr lang="nl-NL" smtClean="0"/>
              <a:t>‹nr.›</a:t>
            </a:fld>
            <a:endParaRPr lang="nl-NL"/>
          </a:p>
        </p:txBody>
      </p:sp>
    </p:spTree>
    <p:extLst>
      <p:ext uri="{BB962C8B-B14F-4D97-AF65-F5344CB8AC3E}">
        <p14:creationId xmlns:p14="http://schemas.microsoft.com/office/powerpoint/2010/main" val="130081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_jaYPZcVbH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PE8O18wGAcU"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youtube.com/watch?v=QRn9mIX9-BI"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640767-057A-4A36-AA9A-27E9F730CA6D}" type="slidenum">
              <a:rPr lang="nl-NL" smtClean="0"/>
              <a:t>2</a:t>
            </a:fld>
            <a:endParaRPr lang="nl-NL"/>
          </a:p>
        </p:txBody>
      </p:sp>
    </p:spTree>
    <p:extLst>
      <p:ext uri="{BB962C8B-B14F-4D97-AF65-F5344CB8AC3E}">
        <p14:creationId xmlns:p14="http://schemas.microsoft.com/office/powerpoint/2010/main" val="164208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a:solidFill>
                  <a:schemeClr val="tx1"/>
                </a:solidFill>
                <a:effectLst/>
                <a:latin typeface="+mn-lt"/>
                <a:ea typeface="+mn-ea"/>
                <a:cs typeface="+mn-cs"/>
              </a:rPr>
              <a:t>Welke deelnemers hebben (al) een taalmaatje? Laat ze het taalmaatje voor ogen nemen.  </a:t>
            </a:r>
          </a:p>
          <a:p>
            <a:pPr rtl="0" fontAlgn="base"/>
            <a:r>
              <a:rPr lang="nl-NL" sz="1200" b="0" i="0" kern="1200">
                <a:solidFill>
                  <a:schemeClr val="tx1"/>
                </a:solidFill>
                <a:effectLst/>
                <a:latin typeface="+mn-lt"/>
                <a:ea typeface="+mn-ea"/>
                <a:cs typeface="+mn-cs"/>
              </a:rPr>
              <a:t>Geef de opdracht: vertel aan je buurvrouw/-man hoe dit taalmaatje op anderen over komt, bijvoorbeeld wat voor eerste indruk hij of zij zou maken bij een sollicitatiegesprek.  </a:t>
            </a:r>
          </a:p>
          <a:p>
            <a:pPr rtl="0" fontAlgn="base"/>
            <a:r>
              <a:rPr lang="nl-NL" sz="1200" b="0" i="0" kern="1200">
                <a:solidFill>
                  <a:schemeClr val="tx1"/>
                </a:solidFill>
                <a:effectLst/>
                <a:latin typeface="+mn-lt"/>
                <a:ea typeface="+mn-ea"/>
                <a:cs typeface="+mn-cs"/>
              </a:rPr>
              <a:t>Kon men deze vraag beantwoorden? Zo ja, hoe komt een taalmaatje over? Zo nee: het is dus belangrijk om er zo nu en dan op uit te gaan om dit te zien. Bovendien raak je zelf gewend aan de manier van communiceren van je taalmaatje. Probeer met nieuwe oren te blijven luisteren.  </a:t>
            </a:r>
          </a:p>
          <a:p>
            <a:pPr rtl="0" fontAlgn="base"/>
            <a:endParaRPr lang="nl-NL" sz="1200" b="0" i="0" kern="1200">
              <a:solidFill>
                <a:schemeClr val="tx1"/>
              </a:solidFill>
              <a:effectLst/>
              <a:latin typeface="+mn-lt"/>
              <a:ea typeface="+mn-ea"/>
              <a:cs typeface="+mn-cs"/>
            </a:endParaRPr>
          </a:p>
          <a:p>
            <a:pPr rtl="0" fontAlgn="base"/>
            <a:r>
              <a:rPr lang="nl-NL" sz="1200" b="0" i="0" kern="1200">
                <a:solidFill>
                  <a:schemeClr val="tx1"/>
                </a:solidFill>
                <a:effectLst/>
                <a:latin typeface="+mn-lt"/>
                <a:ea typeface="+mn-ea"/>
                <a:cs typeface="+mn-cs"/>
              </a:rPr>
              <a:t>Pak ‘Spreekhouding en verstaanbaarheid’ </a:t>
            </a:r>
            <a:r>
              <a:rPr lang="nl-NL" sz="1200" b="1" i="0" u="sng" kern="1200">
                <a:solidFill>
                  <a:schemeClr val="tx1"/>
                </a:solidFill>
                <a:effectLst/>
                <a:latin typeface="+mn-lt"/>
                <a:ea typeface="+mn-ea"/>
                <a:cs typeface="+mn-cs"/>
              </a:rPr>
              <a:t>(Informatie &amp; Werkmateriaal voor vrijwilligers, pag. xx) </a:t>
            </a:r>
            <a:r>
              <a:rPr lang="nl-NL" sz="1200" b="0" i="0" kern="1200">
                <a:solidFill>
                  <a:schemeClr val="tx1"/>
                </a:solidFill>
                <a:effectLst/>
                <a:latin typeface="+mn-lt"/>
                <a:ea typeface="+mn-ea"/>
                <a:cs typeface="+mn-cs"/>
              </a:rPr>
              <a:t>erbij. Laat de vragen zien die op de dia staan. Geef de deelnemers de opdracht om de antwoorden op deze vragen te zoeken in de tekst. </a:t>
            </a:r>
          </a:p>
          <a:p>
            <a:pPr rtl="0" fontAlgn="base"/>
            <a:r>
              <a:rPr lang="nl-NL" sz="1200" b="0" i="0" kern="1200">
                <a:solidFill>
                  <a:schemeClr val="tx1"/>
                </a:solidFill>
                <a:effectLst/>
                <a:latin typeface="+mn-lt"/>
                <a:ea typeface="+mn-ea"/>
                <a:cs typeface="+mn-cs"/>
              </a:rPr>
              <a:t> </a:t>
            </a:r>
          </a:p>
          <a:p>
            <a:pPr rtl="0" fontAlgn="base"/>
            <a:r>
              <a:rPr lang="nl-NL" sz="1200" b="0" i="0" kern="1200">
                <a:solidFill>
                  <a:schemeClr val="tx1"/>
                </a:solidFill>
                <a:effectLst/>
                <a:latin typeface="+mn-lt"/>
                <a:ea typeface="+mn-ea"/>
                <a:cs typeface="+mn-cs"/>
              </a:rPr>
              <a:t>Welke conclusie trekt men gauw als een anderstalige niet goed verstaanbaar is? </a:t>
            </a:r>
            <a:r>
              <a:rPr lang="nl-NL" sz="1200" b="0" i="1" kern="1200">
                <a:solidFill>
                  <a:schemeClr val="tx1"/>
                </a:solidFill>
                <a:effectLst/>
                <a:latin typeface="+mn-lt"/>
                <a:ea typeface="+mn-ea"/>
                <a:cs typeface="+mn-cs"/>
              </a:rPr>
              <a:t>Antwoord: dat de anderstalige het Nederlands slecht beheerst. Dat hoeft dus helemaal niet zo te zijn. </a:t>
            </a:r>
            <a:r>
              <a:rPr lang="nl-NL" sz="1200" b="0" i="0" kern="1200">
                <a:solidFill>
                  <a:schemeClr val="tx1"/>
                </a:solidFill>
                <a:effectLst/>
                <a:latin typeface="+mn-lt"/>
                <a:ea typeface="+mn-ea"/>
                <a:cs typeface="+mn-cs"/>
              </a:rPr>
              <a:t> </a:t>
            </a:r>
          </a:p>
          <a:p>
            <a:pPr rtl="0" fontAlgn="base"/>
            <a:r>
              <a:rPr lang="nl-NL" sz="1200" b="0" i="0" kern="1200">
                <a:solidFill>
                  <a:schemeClr val="tx1"/>
                </a:solidFill>
                <a:effectLst/>
                <a:latin typeface="+mn-lt"/>
                <a:ea typeface="+mn-ea"/>
                <a:cs typeface="+mn-cs"/>
              </a:rPr>
              <a:t> </a:t>
            </a:r>
          </a:p>
          <a:p>
            <a:pPr rtl="0" fontAlgn="base"/>
            <a:r>
              <a:rPr lang="nl-NL" sz="1200" b="0" i="0" kern="1200">
                <a:solidFill>
                  <a:schemeClr val="tx1"/>
                </a:solidFill>
                <a:effectLst/>
                <a:latin typeface="+mn-lt"/>
                <a:ea typeface="+mn-ea"/>
                <a:cs typeface="+mn-cs"/>
              </a:rPr>
              <a:t>Waarom ben je kwetsbaar als het gaat om opmerkingen over je spreekhouding? </a:t>
            </a:r>
            <a:r>
              <a:rPr lang="nl-NL" sz="1200" b="0" i="1" kern="1200">
                <a:solidFill>
                  <a:schemeClr val="tx1"/>
                </a:solidFill>
                <a:effectLst/>
                <a:latin typeface="+mn-lt"/>
                <a:ea typeface="+mn-ea"/>
                <a:cs typeface="+mn-cs"/>
              </a:rPr>
              <a:t>Antwoord: omdat spreekhouding erg verbonden is met wie je bent, daardoor trek je het je persoonlijk aan. </a:t>
            </a:r>
            <a:r>
              <a:rPr lang="nl-NL" sz="1200" b="0" i="0" kern="1200">
                <a:solidFill>
                  <a:schemeClr val="tx1"/>
                </a:solidFill>
                <a:effectLst/>
                <a:latin typeface="+mn-lt"/>
                <a:ea typeface="+mn-ea"/>
                <a:cs typeface="+mn-cs"/>
              </a:rPr>
              <a:t> </a:t>
            </a:r>
          </a:p>
          <a:p>
            <a:pPr rtl="0" fontAlgn="base"/>
            <a:r>
              <a:rPr lang="nl-NL" sz="1200" b="0" i="0" kern="1200">
                <a:solidFill>
                  <a:schemeClr val="tx1"/>
                </a:solidFill>
                <a:effectLst/>
                <a:latin typeface="+mn-lt"/>
                <a:ea typeface="+mn-ea"/>
                <a:cs typeface="+mn-cs"/>
              </a:rPr>
              <a:t> </a:t>
            </a:r>
          </a:p>
          <a:p>
            <a:pPr rtl="0" fontAlgn="base"/>
            <a:r>
              <a:rPr lang="nl-NL" sz="1200" b="0" i="0" kern="1200">
                <a:solidFill>
                  <a:schemeClr val="tx1"/>
                </a:solidFill>
                <a:effectLst/>
                <a:latin typeface="+mn-lt"/>
                <a:ea typeface="+mn-ea"/>
                <a:cs typeface="+mn-cs"/>
              </a:rPr>
              <a:t>Helpt erover praten bij schaamte? </a:t>
            </a:r>
            <a:r>
              <a:rPr lang="nl-NL" sz="1200" b="0" i="1" kern="1200">
                <a:solidFill>
                  <a:schemeClr val="tx1"/>
                </a:solidFill>
                <a:effectLst/>
                <a:latin typeface="+mn-lt"/>
                <a:ea typeface="+mn-ea"/>
                <a:cs typeface="+mn-cs"/>
              </a:rPr>
              <a:t>Antwoord: ja, uit de psychologie weten we dat dit helpt. Voorwaarde is wel dat de deelnemer jou vertrouwt, dus eerst een vertrouwensrelatie opbouwen. </a:t>
            </a:r>
            <a:r>
              <a:rPr lang="nl-NL" sz="1200" b="0" i="0" kern="1200">
                <a:solidFill>
                  <a:schemeClr val="tx1"/>
                </a:solidFill>
                <a:effectLst/>
                <a:latin typeface="+mn-lt"/>
                <a:ea typeface="+mn-ea"/>
                <a:cs typeface="+mn-cs"/>
              </a:rPr>
              <a:t> </a:t>
            </a:r>
          </a:p>
          <a:p>
            <a:pPr rtl="0" fontAlgn="base"/>
            <a:r>
              <a:rPr lang="nl-NL" sz="1200" b="0" i="0" kern="1200">
                <a:solidFill>
                  <a:schemeClr val="tx1"/>
                </a:solidFill>
                <a:effectLst/>
                <a:latin typeface="+mn-lt"/>
                <a:ea typeface="+mn-ea"/>
                <a:cs typeface="+mn-cs"/>
              </a:rPr>
              <a:t> </a:t>
            </a:r>
          </a:p>
          <a:p>
            <a:pPr rtl="0" fontAlgn="base"/>
            <a:r>
              <a:rPr lang="nl-NL" sz="1200" b="0" i="0" kern="1200">
                <a:solidFill>
                  <a:schemeClr val="tx1"/>
                </a:solidFill>
                <a:effectLst/>
                <a:latin typeface="+mn-lt"/>
                <a:ea typeface="+mn-ea"/>
                <a:cs typeface="+mn-cs"/>
              </a:rPr>
              <a:t>Kan elke anderstalige horen wat hij fout doet? </a:t>
            </a:r>
            <a:r>
              <a:rPr lang="nl-NL" sz="1200" b="0" i="1" kern="1200">
                <a:solidFill>
                  <a:schemeClr val="tx1"/>
                </a:solidFill>
                <a:effectLst/>
                <a:latin typeface="+mn-lt"/>
                <a:ea typeface="+mn-ea"/>
                <a:cs typeface="+mn-cs"/>
              </a:rPr>
              <a:t>Antwoord: nee, als het verschil met de moedertaal groot is, staan de oren van de anderstalige er niet naar. Zo spreekt men in het Vietnamees medeklinkers amper uit. </a:t>
            </a:r>
            <a:endParaRPr lang="nl-NL" sz="1200" b="0" i="0" kern="120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18</a:t>
            </a:fld>
            <a:endParaRPr lang="nl-NL"/>
          </a:p>
        </p:txBody>
      </p:sp>
    </p:spTree>
    <p:extLst>
      <p:ext uri="{BB962C8B-B14F-4D97-AF65-F5344CB8AC3E}">
        <p14:creationId xmlns:p14="http://schemas.microsoft.com/office/powerpoint/2010/main" val="2622249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a:solidFill>
                  <a:schemeClr val="tx1"/>
                </a:solidFill>
                <a:effectLst/>
                <a:latin typeface="+mn-lt"/>
                <a:ea typeface="+mn-ea"/>
                <a:cs typeface="+mn-cs"/>
              </a:rPr>
              <a:t>· Vraag de deelnemers kort samen te vatten wat ze deze bijeenkomst geleerd hebben over het begeleiden bij spreken van een taalvrager. Wat moeten ze wel en niet doen?  </a:t>
            </a:r>
          </a:p>
          <a:p>
            <a:pPr rtl="0" fontAlgn="base"/>
            <a:r>
              <a:rPr lang="nl-NL" sz="1200" b="0" i="0" kern="1200">
                <a:solidFill>
                  <a:schemeClr val="tx1"/>
                </a:solidFill>
                <a:effectLst/>
                <a:latin typeface="+mn-lt"/>
                <a:ea typeface="+mn-ea"/>
                <a:cs typeface="+mn-cs"/>
              </a:rPr>
              <a:t>· Brainstorm plenair.  </a:t>
            </a:r>
          </a:p>
          <a:p>
            <a:pPr rtl="0" fontAlgn="base"/>
            <a:r>
              <a:rPr lang="nl-NL" sz="1200" b="0" i="0" kern="1200">
                <a:solidFill>
                  <a:schemeClr val="tx1"/>
                </a:solidFill>
                <a:effectLst/>
                <a:latin typeface="+mn-lt"/>
                <a:ea typeface="+mn-ea"/>
                <a:cs typeface="+mn-cs"/>
              </a:rPr>
              <a:t>· Zet de antwoorden op de flip-over of op het bord zodat de groep mee kan schrijven.  </a:t>
            </a:r>
          </a:p>
          <a:p>
            <a:pPr rtl="0" fontAlgn="base"/>
            <a:r>
              <a:rPr lang="nl-NL" sz="1200" b="0" i="0" kern="1200">
                <a:solidFill>
                  <a:schemeClr val="tx1"/>
                </a:solidFill>
                <a:effectLst/>
                <a:latin typeface="+mn-lt"/>
                <a:ea typeface="+mn-ea"/>
                <a:cs typeface="+mn-cs"/>
              </a:rPr>
              <a:t>· Laat ter afsluiting de dia ‘Doen en niet doen’ zien. Vat de bijeenkomst kort samen en benadruk dat het gaat om een bewustwordingsproces bij de taalvrager. </a:t>
            </a:r>
          </a:p>
          <a:p>
            <a:endParaRPr lang="nl-NL"/>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22</a:t>
            </a:fld>
            <a:endParaRPr lang="nl-NL"/>
          </a:p>
        </p:txBody>
      </p:sp>
    </p:spTree>
    <p:extLst>
      <p:ext uri="{BB962C8B-B14F-4D97-AF65-F5344CB8AC3E}">
        <p14:creationId xmlns:p14="http://schemas.microsoft.com/office/powerpoint/2010/main" val="133146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a:solidFill>
                  <a:schemeClr val="tx1"/>
                </a:solidFill>
                <a:effectLst/>
                <a:latin typeface="+mn-lt"/>
                <a:ea typeface="+mn-ea"/>
                <a:cs typeface="+mn-cs"/>
              </a:rPr>
              <a:t>De deelnemers gaan in de periode tot de volgende workshop aan de slag met wat ze vandaag geleerd hebben. Dit gebeurt door het voorbereiden van een oefensessie voor spreken of ges</a:t>
            </a:r>
          </a:p>
          <a:p>
            <a:r>
              <a:rPr lang="nl-NL" sz="1200" b="0" i="0" kern="1200" err="1">
                <a:solidFill>
                  <a:schemeClr val="tx1"/>
                </a:solidFill>
                <a:effectLst/>
                <a:latin typeface="+mn-lt"/>
                <a:ea typeface="+mn-ea"/>
                <a:cs typeface="+mn-cs"/>
              </a:rPr>
              <a:t>prekken</a:t>
            </a:r>
            <a:r>
              <a:rPr lang="nl-NL" sz="1200" b="0" i="0" kern="1200">
                <a:solidFill>
                  <a:schemeClr val="tx1"/>
                </a:solidFill>
                <a:effectLst/>
                <a:latin typeface="+mn-lt"/>
                <a:ea typeface="+mn-ea"/>
                <a:cs typeface="+mn-cs"/>
              </a:rPr>
              <a:t> voeren met hun taalvrager volgens de stappen zoals ze die vandaag geleerd hebben. Hierbij moeten natuurlijk alle do’s en </a:t>
            </a:r>
            <a:r>
              <a:rPr lang="nl-NL" sz="1200" b="0" i="0" kern="1200" err="1">
                <a:solidFill>
                  <a:schemeClr val="tx1"/>
                </a:solidFill>
                <a:effectLst/>
                <a:latin typeface="+mn-lt"/>
                <a:ea typeface="+mn-ea"/>
                <a:cs typeface="+mn-cs"/>
              </a:rPr>
              <a:t>don’ts</a:t>
            </a:r>
            <a:r>
              <a:rPr lang="nl-NL" sz="1200" b="0" i="0" kern="1200">
                <a:solidFill>
                  <a:schemeClr val="tx1"/>
                </a:solidFill>
                <a:effectLst/>
                <a:latin typeface="+mn-lt"/>
                <a:ea typeface="+mn-ea"/>
                <a:cs typeface="+mn-cs"/>
              </a:rPr>
              <a:t> in acht genomen worden! </a:t>
            </a:r>
          </a:p>
          <a:p>
            <a:endParaRPr lang="nl-NL" sz="1200" b="0" i="0" kern="1200">
              <a:solidFill>
                <a:schemeClr val="tx1"/>
              </a:solidFill>
              <a:effectLst/>
              <a:latin typeface="+mn-lt"/>
              <a:ea typeface="+mn-ea"/>
              <a:cs typeface="+mn-cs"/>
            </a:endParaRPr>
          </a:p>
          <a:p>
            <a:r>
              <a:rPr lang="nl-NL">
                <a:hlinkClick r:id="rId3"/>
              </a:rPr>
              <a:t>https://www.youtube.com/watch?v=_jaYPZcVbH0</a:t>
            </a:r>
            <a:r>
              <a:rPr lang="nl-NL"/>
              <a:t>  Sanne de Wallis de Vries spreekbeurt over de goudvis, ter inspiratie.</a:t>
            </a:r>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23</a:t>
            </a:fld>
            <a:endParaRPr lang="nl-NL"/>
          </a:p>
        </p:txBody>
      </p:sp>
    </p:spTree>
    <p:extLst>
      <p:ext uri="{BB962C8B-B14F-4D97-AF65-F5344CB8AC3E}">
        <p14:creationId xmlns:p14="http://schemas.microsoft.com/office/powerpoint/2010/main" val="1577034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a:solidFill>
                  <a:schemeClr val="tx1"/>
                </a:solidFill>
                <a:effectLst/>
                <a:latin typeface="+mn-lt"/>
                <a:ea typeface="+mn-ea"/>
                <a:cs typeface="+mn-cs"/>
              </a:rPr>
              <a:t>Vraag de taalbuddy’s wat ze van de workshop vonden. Wat was nieuw voor hen, wat hebben ze geleerd en welke vragen zijn er nog? </a:t>
            </a:r>
          </a:p>
          <a:p>
            <a:pPr rtl="0" fontAlgn="base"/>
            <a:r>
              <a:rPr lang="nl-NL" sz="1200" b="0" i="0" kern="1200">
                <a:solidFill>
                  <a:schemeClr val="tx1"/>
                </a:solidFill>
                <a:effectLst/>
                <a:latin typeface="+mn-lt"/>
                <a:ea typeface="+mn-ea"/>
                <a:cs typeface="+mn-cs"/>
              </a:rPr>
              <a:t>Vertel de taalbuddy’s  wanneer de volgende workshop is en welke materialen ze dan mee moeten nemen. </a:t>
            </a:r>
          </a:p>
          <a:p>
            <a:pPr rtl="0" fontAlgn="base"/>
            <a:r>
              <a:rPr lang="nl-NL" sz="1200" b="0" i="0" kern="1200">
                <a:solidFill>
                  <a:schemeClr val="tx1"/>
                </a:solidFill>
                <a:effectLst/>
                <a:latin typeface="+mn-lt"/>
                <a:ea typeface="+mn-ea"/>
                <a:cs typeface="+mn-cs"/>
              </a:rPr>
              <a:t>Maak hen duidelijk dat een actieve bijdrage en inzet van henzelf leidt tot de beste leerresultaten. </a:t>
            </a:r>
          </a:p>
          <a:p>
            <a:pPr rtl="0" fontAlgn="base"/>
            <a:r>
              <a:rPr lang="nl-NL" sz="1200" b="0" i="0" kern="1200">
                <a:solidFill>
                  <a:schemeClr val="tx1"/>
                </a:solidFill>
                <a:effectLst/>
                <a:latin typeface="+mn-lt"/>
                <a:ea typeface="+mn-ea"/>
                <a:cs typeface="+mn-cs"/>
              </a:rPr>
              <a:t>Maar wens hun vooral ook veel plezier en succes bij hun werkopdracht. </a:t>
            </a:r>
          </a:p>
          <a:p>
            <a:endParaRPr lang="nl-NL"/>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24</a:t>
            </a:fld>
            <a:endParaRPr lang="nl-NL"/>
          </a:p>
        </p:txBody>
      </p:sp>
    </p:spTree>
    <p:extLst>
      <p:ext uri="{BB962C8B-B14F-4D97-AF65-F5344CB8AC3E}">
        <p14:creationId xmlns:p14="http://schemas.microsoft.com/office/powerpoint/2010/main" val="1434766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Heet de taalbuddy's welkom en vraag hun wat ze de vorige workshop gedaan hebben en of daar nog vragen over zijn. </a:t>
            </a:r>
          </a:p>
          <a:p>
            <a:endParaRPr lang="nl-NL">
              <a:cs typeface="Calibri"/>
            </a:endParaRPr>
          </a:p>
          <a:p>
            <a:r>
              <a:rPr lang="nl-NL" sz="1200" b="0" i="0" kern="1200">
                <a:solidFill>
                  <a:schemeClr val="tx1"/>
                </a:solidFill>
                <a:effectLst/>
                <a:latin typeface="+mn-lt"/>
                <a:ea typeface="+mn-ea"/>
                <a:cs typeface="+mn-cs"/>
              </a:rPr>
              <a:t>Bespreek samen wat de werkopdracht was, hoe zij die uitgevoerd hebben, waar ze tijdens de uitvoering tegenaan gelopen zijn en wat er goed is gegaan. Houd het plenair en ‘parkeer’ situaties die om een meer persoonlijk gesprek vragen tot in de pauze of een moment na de bijeenkomst.</a:t>
            </a:r>
            <a:endParaRPr lang="nl-NL">
              <a:cs typeface="Calibri"/>
            </a:endParaRPr>
          </a:p>
          <a:p>
            <a:endParaRPr lang="nl-NL" sz="1200" b="0" i="0" kern="1200">
              <a:solidFill>
                <a:schemeClr val="tx1"/>
              </a:solidFill>
              <a:effectLst/>
              <a:latin typeface="+mn-lt"/>
              <a:ea typeface="+mn-ea"/>
              <a:cs typeface="+mn-cs"/>
            </a:endParaRPr>
          </a:p>
          <a:p>
            <a:endParaRPr lang="nl-NL" sz="1200" b="0" i="0" kern="120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3</a:t>
            </a:fld>
            <a:endParaRPr lang="nl-NL"/>
          </a:p>
        </p:txBody>
      </p:sp>
    </p:spTree>
    <p:extLst>
      <p:ext uri="{BB962C8B-B14F-4D97-AF65-F5344CB8AC3E}">
        <p14:creationId xmlns:p14="http://schemas.microsoft.com/office/powerpoint/2010/main" val="337213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a:solidFill>
                  <a:schemeClr val="tx1"/>
                </a:solidFill>
                <a:effectLst/>
                <a:latin typeface="+mn-lt"/>
                <a:ea typeface="+mn-ea"/>
                <a:cs typeface="+mn-cs"/>
              </a:rPr>
              <a:t>Het is niet de bedoeling om álle info van de vorige workshop nog een keer aan bod te laten komen.  </a:t>
            </a:r>
          </a:p>
          <a:p>
            <a:pPr rtl="0" fontAlgn="base"/>
            <a:r>
              <a:rPr lang="nl-NL" sz="1200" b="0" i="0" kern="1200">
                <a:solidFill>
                  <a:schemeClr val="tx1"/>
                </a:solidFill>
                <a:effectLst/>
                <a:latin typeface="+mn-lt"/>
                <a:ea typeface="+mn-ea"/>
                <a:cs typeface="+mn-cs"/>
              </a:rPr>
              <a:t>Laat de steekwoorden op de dia zien.</a:t>
            </a:r>
          </a:p>
          <a:p>
            <a:pPr rtl="0" fontAlgn="base"/>
            <a:r>
              <a:rPr lang="nl-NL" sz="1200" b="0" i="0" kern="1200">
                <a:solidFill>
                  <a:schemeClr val="tx1"/>
                </a:solidFill>
                <a:effectLst/>
                <a:latin typeface="+mn-lt"/>
                <a:ea typeface="+mn-ea"/>
                <a:cs typeface="+mn-cs"/>
              </a:rPr>
              <a:t>Vraag de deelnemers voor zichzelf een inschatting te maken van het aantal steekwoorden dat ze (inhoudelijk) goed zouden kunnen toelichten.  </a:t>
            </a:r>
          </a:p>
          <a:p>
            <a:pPr rtl="0" fontAlgn="base"/>
            <a:r>
              <a:rPr lang="nl-NL" sz="1200" b="0" i="0" kern="1200">
                <a:solidFill>
                  <a:schemeClr val="tx1"/>
                </a:solidFill>
                <a:effectLst/>
                <a:latin typeface="+mn-lt"/>
                <a:ea typeface="+mn-ea"/>
                <a:cs typeface="+mn-cs"/>
              </a:rPr>
              <a:t>Loop nu de steekwoorden door en laat de groep per steekwoord een toelichting geven. Als trainer vul je natuurlijk aan als ze belangrijke kennis en info vergeten, maar geef eerst de deelnemers de kans.  </a:t>
            </a:r>
          </a:p>
          <a:p>
            <a:r>
              <a:rPr lang="nl-NL" sz="1200" b="0" i="0" kern="1200">
                <a:solidFill>
                  <a:schemeClr val="tx1"/>
                </a:solidFill>
                <a:effectLst/>
                <a:latin typeface="+mn-lt"/>
                <a:ea typeface="+mn-ea"/>
                <a:cs typeface="+mn-cs"/>
              </a:rPr>
              <a:t> </a:t>
            </a:r>
          </a:p>
          <a:p>
            <a:endParaRPr lang="nl-NL"/>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4</a:t>
            </a:fld>
            <a:endParaRPr lang="nl-NL"/>
          </a:p>
        </p:txBody>
      </p:sp>
    </p:spTree>
    <p:extLst>
      <p:ext uri="{BB962C8B-B14F-4D97-AF65-F5344CB8AC3E}">
        <p14:creationId xmlns:p14="http://schemas.microsoft.com/office/powerpoint/2010/main" val="14376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a:solidFill>
                  <a:schemeClr val="tx1"/>
                </a:solidFill>
                <a:effectLst/>
                <a:latin typeface="+mn-lt"/>
                <a:ea typeface="+mn-ea"/>
                <a:cs typeface="+mn-cs"/>
              </a:rPr>
              <a:t>Behandel kort het programma van vandaag en de leerdoelen. Vraag de taalbuddy’s wat ze verwachten van deze bijeenkomst. Zijn er vragen waarvan ze verwachten dat die vandaag aan bod komen? Schrijf deze vragen eventueel op een flip-over of op het bord, zodat je er gedurende de bijeenkomst op terug kan komen. Wees ook duidelijk over vragen die de taalbuddy’s stellen en die níet aan bod komen deze bijeenkomst.   </a:t>
            </a:r>
            <a:endParaRPr lang="nl-NL"/>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5</a:t>
            </a:fld>
            <a:endParaRPr lang="nl-NL"/>
          </a:p>
        </p:txBody>
      </p:sp>
    </p:spTree>
    <p:extLst>
      <p:ext uri="{BB962C8B-B14F-4D97-AF65-F5344CB8AC3E}">
        <p14:creationId xmlns:p14="http://schemas.microsoft.com/office/powerpoint/2010/main" val="23286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a:solidFill>
                  <a:schemeClr val="tx1"/>
                </a:solidFill>
                <a:effectLst/>
                <a:latin typeface="+mn-lt"/>
                <a:ea typeface="+mn-ea"/>
                <a:cs typeface="+mn-cs"/>
              </a:rPr>
              <a:t>De deelnemers vormen tweetallen en spreken af wie A en wie B is.  </a:t>
            </a:r>
          </a:p>
          <a:p>
            <a:pPr rtl="0" fontAlgn="base"/>
            <a:r>
              <a:rPr lang="nl-NL" sz="1200" b="0" i="0" kern="1200">
                <a:solidFill>
                  <a:schemeClr val="tx1"/>
                </a:solidFill>
                <a:effectLst/>
                <a:latin typeface="+mn-lt"/>
                <a:ea typeface="+mn-ea"/>
                <a:cs typeface="+mn-cs"/>
              </a:rPr>
              <a:t>Ze krijgen een korte instructie: A werkt bij het zwembad in Bordeaux (Engeland) en B is op vakantie in Bordeaux. Persoon B is een voorwerp verloren bij het zwembad en belt persoon A op om te vragen of het gevonden is. </a:t>
            </a:r>
          </a:p>
          <a:p>
            <a:pPr rtl="0" fontAlgn="base"/>
            <a:r>
              <a:rPr lang="nl-NL" sz="1200" b="0" i="0" kern="1200">
                <a:solidFill>
                  <a:schemeClr val="tx1"/>
                </a:solidFill>
                <a:effectLst/>
                <a:latin typeface="+mn-lt"/>
                <a:ea typeface="+mn-ea"/>
                <a:cs typeface="+mn-cs"/>
              </a:rPr>
              <a:t>Het gesprek moet in het Frans gevoerd worden, zittend met de ruggen naar elkaar toe en het verloren voorwerp heeft een ‘nieuwe’ naam gekregen om het luisteren en vragen stellen noodzakelijk te maken. De badgast, persoon B, mag het verloren voorwerpen dus niet bij zijn ‘echte’ naam noemen! </a:t>
            </a:r>
          </a:p>
          <a:p>
            <a:pPr rtl="0" fontAlgn="base"/>
            <a:r>
              <a:rPr lang="nl-NL" sz="1200" b="0" i="0" kern="1200">
                <a:solidFill>
                  <a:schemeClr val="tx1"/>
                </a:solidFill>
                <a:effectLst/>
                <a:latin typeface="+mn-lt"/>
                <a:ea typeface="+mn-ea"/>
                <a:cs typeface="+mn-cs"/>
              </a:rPr>
              <a:t>Deel de werkbladen ‘’Gevonden voorwerpen’ en ‘Verloren voorwerpen’ uit </a:t>
            </a:r>
            <a:r>
              <a:rPr lang="nl-NL" sz="1200" b="1" i="0" u="sng" kern="1200">
                <a:solidFill>
                  <a:schemeClr val="tx1"/>
                </a:solidFill>
                <a:effectLst/>
                <a:latin typeface="+mn-lt"/>
                <a:ea typeface="+mn-ea"/>
                <a:cs typeface="+mn-cs"/>
              </a:rPr>
              <a:t>(pag. </a:t>
            </a:r>
            <a:r>
              <a:rPr lang="nl-NL" b="1" u="sng"/>
              <a:t>xx</a:t>
            </a:r>
            <a:r>
              <a:rPr lang="nl-NL" sz="1200" b="1" i="0" u="sng" kern="1200">
                <a:solidFill>
                  <a:schemeClr val="tx1"/>
                </a:solidFill>
                <a:effectLst/>
                <a:latin typeface="+mn-lt"/>
                <a:ea typeface="+mn-ea"/>
                <a:cs typeface="+mn-cs"/>
              </a:rPr>
              <a:t> in Informatie &amp; Werkmateriaal voor vrijwilligers)</a:t>
            </a:r>
            <a:r>
              <a:rPr lang="nl-NL" sz="1200" b="0" i="0" kern="1200">
                <a:solidFill>
                  <a:schemeClr val="tx1"/>
                </a:solidFill>
                <a:effectLst/>
                <a:latin typeface="+mn-lt"/>
                <a:ea typeface="+mn-ea"/>
                <a:cs typeface="+mn-cs"/>
              </a:rPr>
              <a:t>. Ze mogen deze niet van elkaar zien en moeten zonder verdere uitleg aan het telefoongesprek beginnen. </a:t>
            </a:r>
            <a:endParaRPr lang="nl-NL" sz="1200" b="0" i="0" kern="1200">
              <a:solidFill>
                <a:schemeClr val="tx1"/>
              </a:solidFill>
              <a:effectLst/>
              <a:latin typeface="+mn-lt"/>
              <a:cs typeface="Calibri"/>
            </a:endParaRPr>
          </a:p>
          <a:p>
            <a:pPr rtl="0" fontAlgn="base"/>
            <a:r>
              <a:rPr lang="nl-NL" sz="1200" b="0" i="0" kern="1200">
                <a:solidFill>
                  <a:schemeClr val="tx1"/>
                </a:solidFill>
                <a:effectLst/>
                <a:latin typeface="+mn-lt"/>
                <a:ea typeface="+mn-ea"/>
                <a:cs typeface="+mn-cs"/>
              </a:rPr>
              <a:t>Doel van het telefoongesprek: achterhaal welk voorwerp de badgast is vergeten/of het voorwerp bij het zwembad is achtergebleven en benoem daarbij exact de kleur en functie van het voorwerp. </a:t>
            </a:r>
          </a:p>
          <a:p>
            <a:pPr rtl="0" fontAlgn="base"/>
            <a:r>
              <a:rPr lang="nl-NL" sz="1200" b="0" i="0" kern="1200">
                <a:solidFill>
                  <a:schemeClr val="tx1"/>
                </a:solidFill>
                <a:effectLst/>
                <a:latin typeface="+mn-lt"/>
                <a:ea typeface="+mn-ea"/>
                <a:cs typeface="+mn-cs"/>
              </a:rPr>
              <a:t> </a:t>
            </a:r>
          </a:p>
          <a:p>
            <a:pPr rtl="0" fontAlgn="base"/>
            <a:r>
              <a:rPr lang="nl-NL" sz="1200" b="0" i="0" kern="1200">
                <a:solidFill>
                  <a:schemeClr val="tx1"/>
                </a:solidFill>
                <a:effectLst/>
                <a:latin typeface="+mn-lt"/>
                <a:ea typeface="+mn-ea"/>
                <a:cs typeface="+mn-cs"/>
              </a:rPr>
              <a:t>NABESPREKEN </a:t>
            </a:r>
          </a:p>
          <a:p>
            <a:pPr rtl="0" fontAlgn="base"/>
            <a:r>
              <a:rPr lang="nl-NL" sz="1200" b="0" i="0" kern="1200">
                <a:solidFill>
                  <a:schemeClr val="tx1"/>
                </a:solidFill>
                <a:effectLst/>
                <a:latin typeface="+mn-lt"/>
                <a:ea typeface="+mn-ea"/>
                <a:cs typeface="+mn-cs"/>
              </a:rPr>
              <a:t>Vraag wat de deelnemers van het gesprek vonden: wat ging er goed en wat was moeilijk? Geef ook als trainer aan wat je zag gebeuren. </a:t>
            </a:r>
          </a:p>
          <a:p>
            <a:pPr rtl="0" fontAlgn="base"/>
            <a:r>
              <a:rPr lang="nl-NL" sz="1200" b="0" i="0" kern="1200">
                <a:solidFill>
                  <a:schemeClr val="tx1"/>
                </a:solidFill>
                <a:effectLst/>
                <a:latin typeface="+mn-lt"/>
                <a:ea typeface="+mn-ea"/>
                <a:cs typeface="+mn-cs"/>
              </a:rPr>
              <a:t>Schrijf de benoemde punten op zodat iedereen ze kan zien. </a:t>
            </a:r>
          </a:p>
          <a:p>
            <a:pPr rtl="0" fontAlgn="base"/>
            <a:r>
              <a:rPr lang="nl-NL" sz="1200" b="0" i="0" kern="1200">
                <a:solidFill>
                  <a:schemeClr val="tx1"/>
                </a:solidFill>
                <a:effectLst/>
                <a:latin typeface="+mn-lt"/>
                <a:ea typeface="+mn-ea"/>
                <a:cs typeface="+mn-cs"/>
              </a:rPr>
              <a:t>Neem dan dia </a:t>
            </a:r>
            <a:r>
              <a:rPr lang="nl-NL"/>
              <a:t>8</a:t>
            </a:r>
            <a:r>
              <a:rPr lang="nl-NL" sz="1200" b="0" i="0" kern="1200">
                <a:solidFill>
                  <a:schemeClr val="tx1"/>
                </a:solidFill>
                <a:effectLst/>
                <a:latin typeface="+mn-lt"/>
                <a:ea typeface="+mn-ea"/>
                <a:cs typeface="+mn-cs"/>
              </a:rPr>
              <a:t> en vergelijk de reeds benoemde punten met de vaardigheden op niveau 2F die beheerst moeten worden.  </a:t>
            </a:r>
            <a:endParaRPr lang="nl-NL" sz="1200" b="0" i="0" kern="1200">
              <a:solidFill>
                <a:schemeClr val="tx1"/>
              </a:solidFill>
              <a:effectLst/>
              <a:latin typeface="+mn-lt"/>
              <a:cs typeface="Calibri"/>
            </a:endParaRPr>
          </a:p>
          <a:p>
            <a:pPr rtl="0" fontAlgn="base"/>
            <a:r>
              <a:rPr lang="nl-NL" sz="1200" b="0" i="0" kern="1200">
                <a:solidFill>
                  <a:schemeClr val="tx1"/>
                </a:solidFill>
                <a:effectLst/>
                <a:latin typeface="+mn-lt"/>
                <a:ea typeface="+mn-ea"/>
                <a:cs typeface="+mn-cs"/>
              </a:rPr>
              <a:t>Welke vaardigheden lukten wel en welke niet? En hoe zou je deze opdracht de volgende keer tot een goed einde kunnen brengen? </a:t>
            </a:r>
          </a:p>
          <a:p>
            <a:endParaRPr lang="nl-NL"/>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7</a:t>
            </a:fld>
            <a:endParaRPr lang="nl-NL"/>
          </a:p>
        </p:txBody>
      </p:sp>
    </p:spTree>
    <p:extLst>
      <p:ext uri="{BB962C8B-B14F-4D97-AF65-F5344CB8AC3E}">
        <p14:creationId xmlns:p14="http://schemas.microsoft.com/office/powerpoint/2010/main" val="2773606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Als je een leuk filmpje hebt over presenteren kan je dat ook laten zien. Of juist grappig hoe het niet moet.....</a:t>
            </a:r>
          </a:p>
          <a:p>
            <a:r>
              <a:rPr lang="nl-NL">
                <a:hlinkClick r:id="rId3"/>
              </a:rPr>
              <a:t>https://www.youtube.com/watch?v=PE8O18wGAcU</a:t>
            </a:r>
            <a:endParaRPr lang="nl-NL"/>
          </a:p>
          <a:p>
            <a:r>
              <a:rPr lang="nl-NL">
                <a:hlinkClick r:id="rId4"/>
              </a:rPr>
              <a:t>https://www.youtube.com/watch?v=QRn9mIX9-BI</a:t>
            </a:r>
            <a:endParaRPr lang="nl-NL"/>
          </a:p>
          <a:p>
            <a:r>
              <a:rPr lang="nl-NL">
                <a:hlinkClick r:id="rId3"/>
              </a:rPr>
              <a:t>https://www.youtube.com/watch?v=PE8O18wGAcU</a:t>
            </a:r>
            <a:endParaRPr lang="nl-NL"/>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9</a:t>
            </a:fld>
            <a:endParaRPr lang="nl-NL"/>
          </a:p>
        </p:txBody>
      </p:sp>
    </p:spTree>
    <p:extLst>
      <p:ext uri="{BB962C8B-B14F-4D97-AF65-F5344CB8AC3E}">
        <p14:creationId xmlns:p14="http://schemas.microsoft.com/office/powerpoint/2010/main" val="1284163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a:t>Herhaal met</a:t>
            </a:r>
            <a:r>
              <a:rPr lang="nl-NL" sz="1200" b="0" i="0" kern="1200">
                <a:solidFill>
                  <a:schemeClr val="tx1"/>
                </a:solidFill>
                <a:effectLst/>
                <a:latin typeface="+mn-lt"/>
                <a:ea typeface="+mn-ea"/>
                <a:cs typeface="+mn-cs"/>
              </a:rPr>
              <a:t> de deelnemers waar het VUT-model voor staat. Het is een manier van coaching waarbij de stappen: vooruitkijken/voorbereiden, uitvoeren en terugkijken horen.  </a:t>
            </a:r>
          </a:p>
          <a:p>
            <a:pPr rtl="0" fontAlgn="base"/>
            <a:r>
              <a:rPr lang="nl-NL" sz="1200" b="0" i="0" kern="1200">
                <a:solidFill>
                  <a:schemeClr val="tx1"/>
                </a:solidFill>
                <a:effectLst/>
                <a:latin typeface="+mn-lt"/>
                <a:ea typeface="+mn-ea"/>
                <a:cs typeface="+mn-cs"/>
              </a:rPr>
              <a:t>Schrijf de letters V, U en T op het bord en laat de deelnemers reageren wat zij denken dat goede punten zijn bij elke letter wanneer je je taalvrager straks gaat begeleiden bij spreken – een monoloog houden. </a:t>
            </a:r>
          </a:p>
          <a:p>
            <a:pPr rtl="0" fontAlgn="base"/>
            <a:r>
              <a:rPr lang="nl-NL" sz="1200" b="0" i="0" kern="1200">
                <a:solidFill>
                  <a:schemeClr val="tx1"/>
                </a:solidFill>
                <a:effectLst/>
                <a:latin typeface="+mn-lt"/>
                <a:ea typeface="+mn-ea"/>
                <a:cs typeface="+mn-cs"/>
              </a:rPr>
              <a:t>Vul na de input van de deelnemers de ontbrekende informatie aan m.b.v. dia 10, 11 en 12. </a:t>
            </a:r>
          </a:p>
          <a:p>
            <a:endParaRPr lang="nl-NL"/>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10</a:t>
            </a:fld>
            <a:endParaRPr lang="nl-NL"/>
          </a:p>
        </p:txBody>
      </p:sp>
    </p:spTree>
    <p:extLst>
      <p:ext uri="{BB962C8B-B14F-4D97-AF65-F5344CB8AC3E}">
        <p14:creationId xmlns:p14="http://schemas.microsoft.com/office/powerpoint/2010/main" val="361221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Leg non verbale communicatie uit, vertel hierbij hoe belangrijk dit is en wat je er allemaal van kan leren.</a:t>
            </a:r>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15</a:t>
            </a:fld>
            <a:endParaRPr lang="nl-NL"/>
          </a:p>
        </p:txBody>
      </p:sp>
    </p:spTree>
    <p:extLst>
      <p:ext uri="{BB962C8B-B14F-4D97-AF65-F5344CB8AC3E}">
        <p14:creationId xmlns:p14="http://schemas.microsoft.com/office/powerpoint/2010/main" val="65447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a:solidFill>
                  <a:schemeClr val="tx1"/>
                </a:solidFill>
                <a:effectLst/>
                <a:latin typeface="+mn-lt"/>
                <a:ea typeface="+mn-ea"/>
                <a:cs typeface="+mn-cs"/>
              </a:rPr>
              <a:t>Bespreek: vind je geven van feedback op spreken makkelijk of moeilijk? Waarom? Geef als trainer geen mening (oordeel) over waar deelnemers mee komen.  </a:t>
            </a:r>
            <a:endParaRPr lang="nl-NL"/>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17</a:t>
            </a:fld>
            <a:endParaRPr lang="nl-NL"/>
          </a:p>
        </p:txBody>
      </p:sp>
    </p:spTree>
    <p:extLst>
      <p:ext uri="{BB962C8B-B14F-4D97-AF65-F5344CB8AC3E}">
        <p14:creationId xmlns:p14="http://schemas.microsoft.com/office/powerpoint/2010/main" val="3192924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04520" y="820738"/>
            <a:ext cx="10924622" cy="2671762"/>
          </a:xfrm>
        </p:spPr>
        <p:txBody>
          <a:bodyPr anchor="b" anchorCtr="0"/>
          <a:lstStyle>
            <a:lvl1pPr algn="l">
              <a:lnSpc>
                <a:spcPct val="98000"/>
              </a:lnSpc>
              <a:defRPr sz="10400">
                <a:solidFill>
                  <a:schemeClr val="tx1"/>
                </a:solidFill>
              </a:defRPr>
            </a:lvl1pPr>
          </a:lstStyle>
          <a:p>
            <a:r>
              <a:rPr lang="nl-NL"/>
              <a:t>Presentatie</a:t>
            </a:r>
            <a:br>
              <a:rPr lang="nl-NL"/>
            </a:br>
            <a:r>
              <a:rPr lang="nl-NL"/>
              <a:t>Titel</a:t>
            </a:r>
          </a:p>
        </p:txBody>
      </p:sp>
      <p:sp>
        <p:nvSpPr>
          <p:cNvPr id="3" name="Ondertitel 2"/>
          <p:cNvSpPr>
            <a:spLocks noGrp="1"/>
          </p:cNvSpPr>
          <p:nvPr>
            <p:ph type="subTitle" idx="1" hasCustomPrompt="1"/>
          </p:nvPr>
        </p:nvSpPr>
        <p:spPr>
          <a:xfrm>
            <a:off x="584200" y="3275013"/>
            <a:ext cx="10998200" cy="1227137"/>
          </a:xfrm>
        </p:spPr>
        <p:txBody>
          <a:bodyPr/>
          <a:lstStyle>
            <a:lvl1pPr marL="0" indent="0" algn="l">
              <a:buNone/>
              <a:defRPr sz="7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1096" y="5160966"/>
            <a:ext cx="2682000" cy="1378851"/>
          </a:xfrm>
          <a:prstGeom prst="rect">
            <a:avLst/>
          </a:prstGeom>
        </p:spPr>
      </p:pic>
      <p:sp>
        <p:nvSpPr>
          <p:cNvPr id="12" name="Tijdelijke aanduiding voor tekst 11"/>
          <p:cNvSpPr>
            <a:spLocks noGrp="1"/>
          </p:cNvSpPr>
          <p:nvPr>
            <p:ph type="body" sz="quarter" idx="10" hasCustomPrompt="1"/>
          </p:nvPr>
        </p:nvSpPr>
        <p:spPr>
          <a:xfrm>
            <a:off x="609600" y="5357947"/>
            <a:ext cx="5685692" cy="926124"/>
          </a:xfrm>
        </p:spPr>
        <p:txBody>
          <a:bodyPr/>
          <a:lstStyle>
            <a:lvl1pPr>
              <a:lnSpc>
                <a:spcPct val="90000"/>
              </a:lnSpc>
              <a:defRPr sz="2400" baseline="0"/>
            </a:lvl1pPr>
            <a:lvl3pPr marL="0" indent="0">
              <a:buNone/>
              <a:defRPr/>
            </a:lvl3pPr>
            <a:lvl4pPr marL="180975" indent="0">
              <a:buNone/>
              <a:defRPr/>
            </a:lvl4pPr>
            <a:lvl5pPr marL="361950" indent="0">
              <a:buNone/>
              <a:defRPr/>
            </a:lvl5pPr>
          </a:lstStyle>
          <a:p>
            <a:pPr lvl="0"/>
            <a:r>
              <a:rPr lang="nl-NL"/>
              <a:t>Auteur</a:t>
            </a:r>
          </a:p>
          <a:p>
            <a:pPr lvl="0"/>
            <a:r>
              <a:rPr lang="nl-NL"/>
              <a:t>dag maand jaar</a:t>
            </a:r>
          </a:p>
        </p:txBody>
      </p:sp>
    </p:spTree>
    <p:extLst>
      <p:ext uri="{BB962C8B-B14F-4D97-AF65-F5344CB8AC3E}">
        <p14:creationId xmlns:p14="http://schemas.microsoft.com/office/powerpoint/2010/main" val="37260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93722" y="559600"/>
            <a:ext cx="10515600" cy="1423975"/>
          </a:xfrm>
        </p:spPr>
        <p:txBody>
          <a:bodyPr anchor="b" anchorCtr="0"/>
          <a:lstStyle>
            <a:lvl1pPr>
              <a:lnSpc>
                <a:spcPct val="96000"/>
              </a:lnSpc>
              <a:defRPr sz="5200" baseline="0"/>
            </a:lvl1pPr>
          </a:lstStyle>
          <a:p>
            <a:r>
              <a:rPr lang="nl-NL" err="1"/>
              <a:t>Chapter</a:t>
            </a:r>
            <a:br>
              <a:rPr lang="nl-NL"/>
            </a:br>
            <a:r>
              <a:rPr lang="nl-NL"/>
              <a:t>Titel</a:t>
            </a:r>
          </a:p>
        </p:txBody>
      </p:sp>
      <p:sp>
        <p:nvSpPr>
          <p:cNvPr id="3" name="Tijdelijke aanduiding voor tekst 2"/>
          <p:cNvSpPr>
            <a:spLocks noGrp="1"/>
          </p:cNvSpPr>
          <p:nvPr>
            <p:ph type="body" idx="1" hasCustomPrompt="1"/>
          </p:nvPr>
        </p:nvSpPr>
        <p:spPr>
          <a:xfrm>
            <a:off x="601030" y="1904463"/>
            <a:ext cx="10515600" cy="1500187"/>
          </a:xfrm>
        </p:spPr>
        <p:txBody>
          <a:bodyPr/>
          <a:lstStyle>
            <a:lvl1pPr marL="0" indent="0">
              <a:buNone/>
              <a:defRPr sz="3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Subtitel</a:t>
            </a:r>
          </a:p>
        </p:txBody>
      </p:sp>
      <p:pic>
        <p:nvPicPr>
          <p:cNvPr id="9" name="Afbeelding 8"/>
          <p:cNvPicPr>
            <a:picLocks noChangeAspect="1"/>
          </p:cNvPicPr>
          <p:nvPr userDrawn="1"/>
        </p:nvPicPr>
        <p:blipFill rotWithShape="1">
          <a:blip r:embed="rId2" cstate="print">
            <a:extLst>
              <a:ext uri="{28A0092B-C50C-407E-A947-70E740481C1C}">
                <a14:useLocalDpi xmlns:a14="http://schemas.microsoft.com/office/drawing/2010/main" val="0"/>
              </a:ext>
            </a:extLst>
          </a:blip>
          <a:srcRect r="58513"/>
          <a:stretch/>
        </p:blipFill>
        <p:spPr>
          <a:xfrm>
            <a:off x="11421508" y="6076950"/>
            <a:ext cx="566491" cy="702000"/>
          </a:xfrm>
          <a:prstGeom prst="rect">
            <a:avLst/>
          </a:prstGeom>
        </p:spPr>
      </p:pic>
    </p:spTree>
    <p:extLst>
      <p:ext uri="{BB962C8B-B14F-4D97-AF65-F5344CB8AC3E}">
        <p14:creationId xmlns:p14="http://schemas.microsoft.com/office/powerpoint/2010/main" val="413244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a:xfrm>
            <a:off x="571500" y="2045495"/>
            <a:ext cx="9000000" cy="3848100"/>
          </a:xfrm>
        </p:spPr>
        <p:txBody>
          <a:bodyPr/>
          <a:lstStyle>
            <a:lvl1pPr>
              <a:lnSpc>
                <a:spcPct val="110000"/>
              </a:lnSpc>
              <a:defRPr sz="2400"/>
            </a:lvl1pPr>
            <a:lvl2pPr>
              <a:lnSpc>
                <a:spcPct val="110000"/>
              </a:lnSpc>
              <a:defRPr sz="2400"/>
            </a:lvl2pPr>
            <a:lvl3pPr>
              <a:lnSpc>
                <a:spcPct val="110000"/>
              </a:lnSpc>
              <a:defRPr sz="2400"/>
            </a:lvl3pPr>
            <a:lvl4pPr>
              <a:lnSpc>
                <a:spcPct val="110000"/>
              </a:lnSpc>
              <a:defRPr sz="2400"/>
            </a:lvl4pPr>
            <a:lvl5pPr>
              <a:lnSpc>
                <a:spcPct val="110000"/>
              </a:lnSpc>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11"/>
          </p:nvPr>
        </p:nvSpPr>
        <p:spPr/>
        <p:txBody>
          <a:bodyPr/>
          <a:lstStyle/>
          <a:p>
            <a:r>
              <a:rPr lang="nl-NL"/>
              <a:t>Taalbuddy bijeenkomst 2 - Spreken en spreekvaardigheid</a:t>
            </a:r>
          </a:p>
        </p:txBody>
      </p:sp>
      <p:sp>
        <p:nvSpPr>
          <p:cNvPr id="6" name="Tijdelijke aanduiding voor dianummer 5"/>
          <p:cNvSpPr>
            <a:spLocks noGrp="1"/>
          </p:cNvSpPr>
          <p:nvPr>
            <p:ph type="sldNum" sz="quarter" idx="12"/>
          </p:nvPr>
        </p:nvSpPr>
        <p:spPr/>
        <p:txBody>
          <a:bodyPr/>
          <a:lstStyle/>
          <a:p>
            <a:fld id="{9AA2FC48-BCFE-4310-BE43-51E56148A879}" type="slidenum">
              <a:rPr lang="nl-NL" smtClean="0"/>
              <a:t>‹nr.›</a:t>
            </a:fld>
            <a:endParaRPr lang="nl-NL"/>
          </a:p>
        </p:txBody>
      </p:sp>
      <p:sp>
        <p:nvSpPr>
          <p:cNvPr id="7" name="Tekstvak 6"/>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a:solidFill>
                  <a:schemeClr val="tx1"/>
                </a:solidFill>
              </a:rPr>
              <a:t>Tekst opmaken door lijstniveau te verlagen of te verhogen.</a:t>
            </a:r>
          </a:p>
          <a:p>
            <a:endParaRPr lang="nl-NL" sz="1000" noProof="0">
              <a:solidFill>
                <a:schemeClr val="tx1"/>
              </a:solidFill>
            </a:endParaRPr>
          </a:p>
          <a:p>
            <a:r>
              <a:rPr lang="nl-NL" sz="1000" noProof="0">
                <a:solidFill>
                  <a:schemeClr val="tx1"/>
                </a:solidFill>
              </a:rPr>
              <a:t>Plaats de cursor in de tekst en gebruik deze 2 knoppen</a:t>
            </a:r>
            <a:r>
              <a:rPr lang="nl-NL" sz="1000" baseline="0" noProof="0">
                <a:solidFill>
                  <a:schemeClr val="tx1"/>
                </a:solidFill>
              </a:rPr>
              <a:t> </a:t>
            </a:r>
            <a:r>
              <a:rPr lang="nl-NL" sz="1000" noProof="0">
                <a:solidFill>
                  <a:schemeClr val="tx1"/>
                </a:solidFill>
              </a:rPr>
              <a:t>(@ tab Start/Home - </a:t>
            </a:r>
            <a:r>
              <a:rPr lang="nl-NL" sz="1000" noProof="0" err="1">
                <a:solidFill>
                  <a:schemeClr val="tx1"/>
                </a:solidFill>
              </a:rPr>
              <a:t>grp</a:t>
            </a:r>
            <a:r>
              <a:rPr lang="nl-NL" sz="1000" noProof="0">
                <a:solidFill>
                  <a:schemeClr val="tx1"/>
                </a:solidFill>
              </a:rPr>
              <a:t> Alinea/</a:t>
            </a:r>
            <a:r>
              <a:rPr lang="nl-NL" sz="1000" noProof="0" err="1">
                <a:solidFill>
                  <a:schemeClr val="tx1"/>
                </a:solidFill>
              </a:rPr>
              <a:t>Paragraph</a:t>
            </a:r>
            <a:r>
              <a:rPr lang="nl-NL" sz="1000" noProof="0">
                <a:solidFill>
                  <a:schemeClr val="tx1"/>
                </a:solidFill>
              </a:rPr>
              <a:t>)</a:t>
            </a: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r>
              <a:rPr lang="nl-NL" sz="1000" noProof="0">
                <a:solidFill>
                  <a:schemeClr val="tx1"/>
                </a:solidFill>
              </a:rPr>
              <a:t>1 = tekst</a:t>
            </a:r>
          </a:p>
          <a:p>
            <a:r>
              <a:rPr lang="nl-NL" sz="1000" noProof="0">
                <a:solidFill>
                  <a:schemeClr val="tx1"/>
                </a:solidFill>
              </a:rPr>
              <a:t>2 = </a:t>
            </a:r>
            <a:r>
              <a:rPr lang="nl-NL" sz="1000" b="0" noProof="0">
                <a:solidFill>
                  <a:schemeClr val="tx2"/>
                </a:solidFill>
              </a:rPr>
              <a:t>oker tekst</a:t>
            </a:r>
          </a:p>
          <a:p>
            <a:r>
              <a:rPr lang="nl-NL" sz="1000" noProof="0">
                <a:solidFill>
                  <a:schemeClr val="tx1"/>
                </a:solidFill>
              </a:rPr>
              <a:t>3 = </a:t>
            </a:r>
            <a:r>
              <a:rPr lang="nl-NL" sz="1000" noProof="0">
                <a:solidFill>
                  <a:schemeClr val="tx1"/>
                </a:solidFill>
                <a:sym typeface="Symbol" panose="05050102010706020507" pitchFamily="18" charset="2"/>
              </a:rPr>
              <a:t></a:t>
            </a:r>
            <a:r>
              <a:rPr lang="nl-NL" sz="1000" noProof="0">
                <a:solidFill>
                  <a:schemeClr val="tx1"/>
                </a:solidFill>
              </a:rPr>
              <a:t> </a:t>
            </a:r>
            <a:r>
              <a:rPr lang="nl-NL" sz="1000" b="0" baseline="0" noProof="0">
                <a:solidFill>
                  <a:schemeClr val="tx1"/>
                </a:solidFill>
              </a:rPr>
              <a:t>tekst</a:t>
            </a:r>
            <a:endParaRPr lang="nl-NL" sz="1000" b="0" noProof="0">
              <a:solidFill>
                <a:schemeClr val="tx1"/>
              </a:solidFill>
            </a:endParaRPr>
          </a:p>
          <a:p>
            <a:r>
              <a:rPr lang="nl-NL" sz="1000" noProof="0">
                <a:solidFill>
                  <a:schemeClr val="tx1"/>
                </a:solidFill>
              </a:rPr>
              <a:t>4 =    </a:t>
            </a:r>
            <a:r>
              <a:rPr lang="nl-NL" sz="1000" noProof="0">
                <a:solidFill>
                  <a:schemeClr val="tx1"/>
                </a:solidFill>
                <a:sym typeface="Symbol" panose="05050102010706020507" pitchFamily="18" charset="2"/>
              </a:rPr>
              <a:t></a:t>
            </a:r>
            <a:r>
              <a:rPr lang="nl-NL" sz="1000" b="1" noProof="0">
                <a:solidFill>
                  <a:schemeClr val="tx1"/>
                </a:solidFill>
              </a:rPr>
              <a:t> </a:t>
            </a:r>
            <a:r>
              <a:rPr lang="nl-NL" sz="1000" b="0" noProof="0">
                <a:solidFill>
                  <a:schemeClr val="tx1"/>
                </a:solidFill>
              </a:rPr>
              <a:t>tekst</a:t>
            </a:r>
          </a:p>
          <a:p>
            <a:r>
              <a:rPr lang="nl-NL" sz="1000" noProof="0">
                <a:solidFill>
                  <a:schemeClr val="tx1"/>
                </a:solidFill>
              </a:rPr>
              <a:t>5 =       </a:t>
            </a:r>
            <a:r>
              <a:rPr lang="nl-NL" sz="1000" noProof="0">
                <a:solidFill>
                  <a:schemeClr val="tx1"/>
                </a:solidFill>
                <a:sym typeface="Symbol" panose="05050102010706020507" pitchFamily="18" charset="2"/>
              </a:rPr>
              <a:t> </a:t>
            </a:r>
            <a:r>
              <a:rPr lang="nl-NL" sz="1000" b="0" noProof="0">
                <a:solidFill>
                  <a:schemeClr val="tx1"/>
                </a:solidFill>
              </a:rPr>
              <a:t>tekst</a:t>
            </a:r>
            <a:endParaRPr lang="nl-NL" sz="1000" noProof="0">
              <a:solidFill>
                <a:schemeClr val="tx1"/>
              </a:solidFill>
            </a:endParaRPr>
          </a:p>
        </p:txBody>
      </p:sp>
      <p:pic>
        <p:nvPicPr>
          <p:cNvPr id="8" name="Afbeelding 7"/>
          <p:cNvPicPr>
            <a:picLocks noChangeAspect="1"/>
          </p:cNvPicPr>
          <p:nvPr userDrawn="1"/>
        </p:nvPicPr>
        <p:blipFill>
          <a:blip r:embed="rId2"/>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546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571500" y="2048400"/>
            <a:ext cx="5346221"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260282" y="2048400"/>
            <a:ext cx="5346000"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7"/>
          <p:cNvSpPr>
            <a:spLocks noGrp="1"/>
          </p:cNvSpPr>
          <p:nvPr>
            <p:ph type="ftr" sz="quarter" idx="10"/>
          </p:nvPr>
        </p:nvSpPr>
        <p:spPr/>
        <p:txBody>
          <a:bodyPr/>
          <a:lstStyle/>
          <a:p>
            <a:r>
              <a:rPr lang="nl-NL"/>
              <a:t>Taalbuddy bijeenkomst 2 - Spreken en spreekvaardigheid</a:t>
            </a:r>
          </a:p>
        </p:txBody>
      </p:sp>
      <p:sp>
        <p:nvSpPr>
          <p:cNvPr id="9" name="Tijdelijke aanduiding voor dianummer 8"/>
          <p:cNvSpPr>
            <a:spLocks noGrp="1"/>
          </p:cNvSpPr>
          <p:nvPr>
            <p:ph type="sldNum" sz="quarter" idx="11"/>
          </p:nvPr>
        </p:nvSpPr>
        <p:spPr/>
        <p:txBody>
          <a:bodyPr/>
          <a:lstStyle/>
          <a:p>
            <a:fld id="{9AA2FC48-BCFE-4310-BE43-51E56148A879}" type="slidenum">
              <a:rPr lang="nl-NL" smtClean="0"/>
              <a:pPr/>
              <a:t>‹nr.›</a:t>
            </a:fld>
            <a:endParaRPr lang="nl-NL"/>
          </a:p>
        </p:txBody>
      </p:sp>
      <p:sp>
        <p:nvSpPr>
          <p:cNvPr id="10" name="Tekstvak 9"/>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a:solidFill>
                  <a:schemeClr val="tx1"/>
                </a:solidFill>
              </a:rPr>
              <a:t>Tekst opmaken door lijstniveau te verlagen of te verhogen.</a:t>
            </a:r>
          </a:p>
          <a:p>
            <a:endParaRPr lang="nl-NL" sz="1000" noProof="0">
              <a:solidFill>
                <a:schemeClr val="tx1"/>
              </a:solidFill>
            </a:endParaRPr>
          </a:p>
          <a:p>
            <a:r>
              <a:rPr lang="nl-NL" sz="1000" noProof="0">
                <a:solidFill>
                  <a:schemeClr val="tx1"/>
                </a:solidFill>
              </a:rPr>
              <a:t>Plaats de cursor in de tekst en gebruik deze 2 knoppen</a:t>
            </a:r>
            <a:r>
              <a:rPr lang="nl-NL" sz="1000" baseline="0" noProof="0">
                <a:solidFill>
                  <a:schemeClr val="tx1"/>
                </a:solidFill>
              </a:rPr>
              <a:t> </a:t>
            </a:r>
            <a:r>
              <a:rPr lang="nl-NL" sz="1000" noProof="0">
                <a:solidFill>
                  <a:schemeClr val="tx1"/>
                </a:solidFill>
              </a:rPr>
              <a:t>(@ tab Start/Home - </a:t>
            </a:r>
            <a:r>
              <a:rPr lang="nl-NL" sz="1000" noProof="0" err="1">
                <a:solidFill>
                  <a:schemeClr val="tx1"/>
                </a:solidFill>
              </a:rPr>
              <a:t>grp</a:t>
            </a:r>
            <a:r>
              <a:rPr lang="nl-NL" sz="1000" noProof="0">
                <a:solidFill>
                  <a:schemeClr val="tx1"/>
                </a:solidFill>
              </a:rPr>
              <a:t> Alinea/</a:t>
            </a:r>
            <a:r>
              <a:rPr lang="nl-NL" sz="1000" noProof="0" err="1">
                <a:solidFill>
                  <a:schemeClr val="tx1"/>
                </a:solidFill>
              </a:rPr>
              <a:t>Paragraph</a:t>
            </a:r>
            <a:r>
              <a:rPr lang="nl-NL" sz="1000" noProof="0">
                <a:solidFill>
                  <a:schemeClr val="tx1"/>
                </a:solidFill>
              </a:rPr>
              <a:t>)</a:t>
            </a: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r>
              <a:rPr lang="nl-NL" sz="1000" noProof="0">
                <a:solidFill>
                  <a:schemeClr val="tx1"/>
                </a:solidFill>
              </a:rPr>
              <a:t>1 = tekst</a:t>
            </a:r>
          </a:p>
          <a:p>
            <a:r>
              <a:rPr lang="nl-NL" sz="1000" noProof="0">
                <a:solidFill>
                  <a:schemeClr val="tx1"/>
                </a:solidFill>
              </a:rPr>
              <a:t>2 = </a:t>
            </a:r>
            <a:r>
              <a:rPr lang="nl-NL" sz="1000" b="0" noProof="0">
                <a:solidFill>
                  <a:schemeClr val="tx2"/>
                </a:solidFill>
              </a:rPr>
              <a:t>oker tekst</a:t>
            </a:r>
          </a:p>
          <a:p>
            <a:r>
              <a:rPr lang="nl-NL" sz="1000" noProof="0">
                <a:solidFill>
                  <a:schemeClr val="tx1"/>
                </a:solidFill>
              </a:rPr>
              <a:t>3 = </a:t>
            </a:r>
            <a:r>
              <a:rPr lang="nl-NL" sz="1000" noProof="0">
                <a:solidFill>
                  <a:schemeClr val="tx1"/>
                </a:solidFill>
                <a:sym typeface="Symbol" panose="05050102010706020507" pitchFamily="18" charset="2"/>
              </a:rPr>
              <a:t></a:t>
            </a:r>
            <a:r>
              <a:rPr lang="nl-NL" sz="1000" noProof="0">
                <a:solidFill>
                  <a:schemeClr val="tx1"/>
                </a:solidFill>
              </a:rPr>
              <a:t> </a:t>
            </a:r>
            <a:r>
              <a:rPr lang="nl-NL" sz="1000" b="0" baseline="0" noProof="0">
                <a:solidFill>
                  <a:schemeClr val="tx1"/>
                </a:solidFill>
              </a:rPr>
              <a:t>tekst</a:t>
            </a:r>
            <a:endParaRPr lang="nl-NL" sz="1000" b="0" noProof="0">
              <a:solidFill>
                <a:schemeClr val="tx1"/>
              </a:solidFill>
            </a:endParaRPr>
          </a:p>
          <a:p>
            <a:r>
              <a:rPr lang="nl-NL" sz="1000" noProof="0">
                <a:solidFill>
                  <a:schemeClr val="tx1"/>
                </a:solidFill>
              </a:rPr>
              <a:t>4 =    </a:t>
            </a:r>
            <a:r>
              <a:rPr lang="nl-NL" sz="1000" noProof="0">
                <a:solidFill>
                  <a:schemeClr val="tx1"/>
                </a:solidFill>
                <a:sym typeface="Symbol" panose="05050102010706020507" pitchFamily="18" charset="2"/>
              </a:rPr>
              <a:t></a:t>
            </a:r>
            <a:r>
              <a:rPr lang="nl-NL" sz="1000" b="1" noProof="0">
                <a:solidFill>
                  <a:schemeClr val="tx1"/>
                </a:solidFill>
              </a:rPr>
              <a:t> </a:t>
            </a:r>
            <a:r>
              <a:rPr lang="nl-NL" sz="1000" b="0" noProof="0">
                <a:solidFill>
                  <a:schemeClr val="tx1"/>
                </a:solidFill>
              </a:rPr>
              <a:t>tekst</a:t>
            </a:r>
          </a:p>
          <a:p>
            <a:r>
              <a:rPr lang="nl-NL" sz="1000" noProof="0">
                <a:solidFill>
                  <a:schemeClr val="tx1"/>
                </a:solidFill>
              </a:rPr>
              <a:t>5 =       </a:t>
            </a:r>
            <a:r>
              <a:rPr lang="nl-NL" sz="1000" noProof="0">
                <a:solidFill>
                  <a:schemeClr val="tx1"/>
                </a:solidFill>
                <a:sym typeface="Symbol" panose="05050102010706020507" pitchFamily="18" charset="2"/>
              </a:rPr>
              <a:t> </a:t>
            </a:r>
            <a:r>
              <a:rPr lang="nl-NL" sz="1000" b="0" noProof="0">
                <a:solidFill>
                  <a:schemeClr val="tx1"/>
                </a:solidFill>
              </a:rPr>
              <a:t>tekst</a:t>
            </a:r>
            <a:endParaRPr lang="nl-NL" sz="1000" noProof="0">
              <a:solidFill>
                <a:schemeClr val="tx1"/>
              </a:solidFill>
            </a:endParaRPr>
          </a:p>
        </p:txBody>
      </p:sp>
      <p:pic>
        <p:nvPicPr>
          <p:cNvPr id="11" name="Afbeelding 10"/>
          <p:cNvPicPr>
            <a:picLocks noChangeAspect="1"/>
          </p:cNvPicPr>
          <p:nvPr userDrawn="1"/>
        </p:nvPicPr>
        <p:blipFill>
          <a:blip r:embed="rId2"/>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419169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6" name="Tijdelijke aanduiding voor voettekst 5"/>
          <p:cNvSpPr>
            <a:spLocks noGrp="1"/>
          </p:cNvSpPr>
          <p:nvPr>
            <p:ph type="ftr" sz="quarter" idx="10"/>
          </p:nvPr>
        </p:nvSpPr>
        <p:spPr/>
        <p:txBody>
          <a:bodyPr/>
          <a:lstStyle/>
          <a:p>
            <a:r>
              <a:rPr lang="nl-NL"/>
              <a:t>Taalbuddy bijeenkomst 2 - Spreken en spreekvaardigheid</a:t>
            </a:r>
          </a:p>
        </p:txBody>
      </p:sp>
      <p:sp>
        <p:nvSpPr>
          <p:cNvPr id="7" name="Tijdelijke aanduiding voor dianummer 6"/>
          <p:cNvSpPr>
            <a:spLocks noGrp="1"/>
          </p:cNvSpPr>
          <p:nvPr>
            <p:ph type="sldNum" sz="quarter" idx="11"/>
          </p:nvPr>
        </p:nvSpPr>
        <p:spPr/>
        <p:txBody>
          <a:bodyPr/>
          <a:lstStyle/>
          <a:p>
            <a:fld id="{9AA2FC48-BCFE-4310-BE43-51E56148A879}" type="slidenum">
              <a:rPr lang="nl-NL" smtClean="0"/>
              <a:pPr/>
              <a:t>‹nr.›</a:t>
            </a:fld>
            <a:endParaRPr lang="nl-NL"/>
          </a:p>
        </p:txBody>
      </p:sp>
    </p:spTree>
    <p:extLst>
      <p:ext uri="{BB962C8B-B14F-4D97-AF65-F5344CB8AC3E}">
        <p14:creationId xmlns:p14="http://schemas.microsoft.com/office/powerpoint/2010/main" val="196619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Taalbuddy bijeenkomst 2 - Spreken en spreekvaardigheid</a:t>
            </a:r>
          </a:p>
        </p:txBody>
      </p:sp>
      <p:sp>
        <p:nvSpPr>
          <p:cNvPr id="4" name="Tijdelijke aanduiding voor dianummer 3"/>
          <p:cNvSpPr>
            <a:spLocks noGrp="1"/>
          </p:cNvSpPr>
          <p:nvPr>
            <p:ph type="sldNum" sz="quarter" idx="12"/>
          </p:nvPr>
        </p:nvSpPr>
        <p:spPr/>
        <p:txBody>
          <a:bodyPr/>
          <a:lstStyle/>
          <a:p>
            <a:fld id="{9AA2FC48-BCFE-4310-BE43-51E56148A879}" type="slidenum">
              <a:rPr lang="nl-NL" smtClean="0"/>
              <a:t>‹nr.›</a:t>
            </a:fld>
            <a:endParaRPr lang="nl-NL"/>
          </a:p>
        </p:txBody>
      </p:sp>
    </p:spTree>
    <p:extLst>
      <p:ext uri="{BB962C8B-B14F-4D97-AF65-F5344CB8AC3E}">
        <p14:creationId xmlns:p14="http://schemas.microsoft.com/office/powerpoint/2010/main" val="131006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63256" y="566190"/>
            <a:ext cx="11031843" cy="1198318"/>
          </a:xfrm>
          <a:prstGeom prst="rect">
            <a:avLst/>
          </a:prstGeom>
        </p:spPr>
        <p:txBody>
          <a:bodyPr vert="horz" lIns="0" tIns="0" rIns="0" bIns="0" rtlCol="0" anchor="t" anchorCtr="0">
            <a:noAutofit/>
          </a:bodyPr>
          <a:lstStyle/>
          <a:p>
            <a:r>
              <a:rPr lang="nl-NL"/>
              <a:t>Klik om de stijl te bewerken</a:t>
            </a:r>
          </a:p>
        </p:txBody>
      </p:sp>
      <p:sp>
        <p:nvSpPr>
          <p:cNvPr id="3" name="Tijdelijke aanduiding voor tekst 2"/>
          <p:cNvSpPr>
            <a:spLocks noGrp="1"/>
          </p:cNvSpPr>
          <p:nvPr>
            <p:ph type="body" idx="1"/>
          </p:nvPr>
        </p:nvSpPr>
        <p:spPr>
          <a:xfrm>
            <a:off x="571500" y="2045495"/>
            <a:ext cx="11049000" cy="3848100"/>
          </a:xfrm>
          <a:prstGeom prst="rect">
            <a:avLst/>
          </a:prstGeom>
        </p:spPr>
        <p:txBody>
          <a:bodyPr vert="horz" lIns="0" tIns="0" rIns="0" bIns="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3"/>
          </p:nvPr>
        </p:nvSpPr>
        <p:spPr>
          <a:xfrm>
            <a:off x="1509714" y="6233323"/>
            <a:ext cx="9855200" cy="307178"/>
          </a:xfrm>
          <a:prstGeom prst="rect">
            <a:avLst/>
          </a:prstGeom>
        </p:spPr>
        <p:txBody>
          <a:bodyPr vert="horz" lIns="0" tIns="0" rIns="0" bIns="0" rtlCol="0" anchor="t" anchorCtr="0"/>
          <a:lstStyle>
            <a:lvl1pPr algn="l">
              <a:defRPr sz="1500">
                <a:solidFill>
                  <a:schemeClr val="tx2"/>
                </a:solidFill>
              </a:defRPr>
            </a:lvl1pPr>
          </a:lstStyle>
          <a:p>
            <a:r>
              <a:rPr lang="nl-NL"/>
              <a:t>Taalbuddy bijeenkomst 2 - Spreken en spreekvaardigheid</a:t>
            </a:r>
          </a:p>
        </p:txBody>
      </p:sp>
      <p:sp>
        <p:nvSpPr>
          <p:cNvPr id="6" name="Tijdelijke aanduiding voor dianummer 5"/>
          <p:cNvSpPr>
            <a:spLocks noGrp="1"/>
          </p:cNvSpPr>
          <p:nvPr>
            <p:ph type="sldNum" sz="quarter" idx="4"/>
          </p:nvPr>
        </p:nvSpPr>
        <p:spPr>
          <a:xfrm>
            <a:off x="569908" y="6229350"/>
            <a:ext cx="765968" cy="302419"/>
          </a:xfrm>
          <a:prstGeom prst="rect">
            <a:avLst/>
          </a:prstGeom>
        </p:spPr>
        <p:txBody>
          <a:bodyPr vert="horz" lIns="0" tIns="0" rIns="0" bIns="0" rtlCol="0" anchor="t" anchorCtr="0"/>
          <a:lstStyle>
            <a:lvl1pPr algn="l">
              <a:defRPr sz="1500">
                <a:solidFill>
                  <a:schemeClr val="tx2"/>
                </a:solidFill>
              </a:defRPr>
            </a:lvl1pPr>
          </a:lstStyle>
          <a:p>
            <a:fld id="{9AA2FC48-BCFE-4310-BE43-51E56148A879}" type="slidenum">
              <a:rPr lang="nl-NL" smtClean="0"/>
              <a:pPr/>
              <a:t>‹nr.›</a:t>
            </a:fld>
            <a:endParaRPr lang="nl-NL"/>
          </a:p>
        </p:txBody>
      </p:sp>
      <p:pic>
        <p:nvPicPr>
          <p:cNvPr id="8" name="Afbeelding 7"/>
          <p:cNvPicPr>
            <a:picLocks noChangeAspect="1"/>
          </p:cNvPicPr>
          <p:nvPr userDrawn="1"/>
        </p:nvPicPr>
        <p:blipFill rotWithShape="1">
          <a:blip r:embed="rId8" cstate="print">
            <a:extLst>
              <a:ext uri="{28A0092B-C50C-407E-A947-70E740481C1C}">
                <a14:useLocalDpi xmlns:a14="http://schemas.microsoft.com/office/drawing/2010/main" val="0"/>
              </a:ext>
            </a:extLst>
          </a:blip>
          <a:srcRect r="59477"/>
          <a:stretch/>
        </p:blipFill>
        <p:spPr>
          <a:xfrm>
            <a:off x="11418569" y="6075606"/>
            <a:ext cx="554356" cy="703306"/>
          </a:xfrm>
          <a:prstGeom prst="rect">
            <a:avLst/>
          </a:prstGeom>
        </p:spPr>
      </p:pic>
    </p:spTree>
    <p:extLst>
      <p:ext uri="{BB962C8B-B14F-4D97-AF65-F5344CB8AC3E}">
        <p14:creationId xmlns:p14="http://schemas.microsoft.com/office/powerpoint/2010/main" val="39670832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5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33000"/>
        </a:lnSpc>
        <a:spcBef>
          <a:spcPts val="0"/>
        </a:spcBef>
        <a:buFont typeface="Arial" panose="020B0604020202020204" pitchFamily="34" charset="0"/>
        <a:buNone/>
        <a:defRPr sz="1500" kern="1200">
          <a:solidFill>
            <a:schemeClr val="tx2"/>
          </a:solidFill>
          <a:latin typeface="+mn-lt"/>
          <a:ea typeface="+mn-ea"/>
          <a:cs typeface="+mn-cs"/>
        </a:defRPr>
      </a:lvl2pPr>
      <a:lvl3pPr marL="18097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3pPr>
      <a:lvl4pPr marL="361950"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4pPr>
      <a:lvl5pPr marL="54292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raspsicologia.wordpress.com/2017/03/15/quem-fiscaliza-os-servicos-e-beneficios-da-assistencia-social/" TargetMode="External"/><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ideo" Target="https://www.youtube.com/embed/o_GIZ2ad_9Y?feature=oembed" TargetMode="Externa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nl/vraagtekens-interpunctie-symbool-2215/" TargetMode="External"/><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ingmarbladertenschrijft.blogspot.com/2012/09/niveaus-van-digitaal-beheer.html" TargetMode="External"/><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ronkit.nl/it/presenteren-in-de-kla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nl-NL"/>
              <a:t>Taalbuddy </a:t>
            </a:r>
            <a:br>
              <a:rPr lang="nl-NL"/>
            </a:br>
            <a:r>
              <a:rPr lang="nl-NL"/>
              <a:t>Bijeenkomst 2</a:t>
            </a:r>
          </a:p>
        </p:txBody>
      </p:sp>
      <p:sp>
        <p:nvSpPr>
          <p:cNvPr id="9" name="Ondertitel 8"/>
          <p:cNvSpPr>
            <a:spLocks noGrp="1"/>
          </p:cNvSpPr>
          <p:nvPr>
            <p:ph type="subTitle" idx="1"/>
          </p:nvPr>
        </p:nvSpPr>
        <p:spPr>
          <a:xfrm>
            <a:off x="604252" y="3275013"/>
            <a:ext cx="9033043" cy="1036637"/>
          </a:xfrm>
        </p:spPr>
        <p:txBody>
          <a:bodyPr/>
          <a:lstStyle/>
          <a:p>
            <a:r>
              <a:rPr lang="nl-NL" dirty="0"/>
              <a:t>Spreken en gesprekken voeren</a:t>
            </a:r>
          </a:p>
        </p:txBody>
      </p:sp>
    </p:spTree>
    <p:extLst>
      <p:ext uri="{BB962C8B-B14F-4D97-AF65-F5344CB8AC3E}">
        <p14:creationId xmlns:p14="http://schemas.microsoft.com/office/powerpoint/2010/main" val="282369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01F53-8C7D-4330-A146-62ABD1E67758}"/>
              </a:ext>
            </a:extLst>
          </p:cNvPr>
          <p:cNvSpPr>
            <a:spLocks noGrp="1"/>
          </p:cNvSpPr>
          <p:nvPr>
            <p:ph type="title"/>
          </p:nvPr>
        </p:nvSpPr>
        <p:spPr/>
        <p:txBody>
          <a:bodyPr/>
          <a:lstStyle/>
          <a:p>
            <a:r>
              <a:rPr lang="nl-NL"/>
              <a:t>Het </a:t>
            </a:r>
            <a:r>
              <a:rPr lang="nl-NL">
                <a:solidFill>
                  <a:schemeClr val="tx2"/>
                </a:solidFill>
              </a:rPr>
              <a:t>V</a:t>
            </a:r>
            <a:r>
              <a:rPr lang="nl-NL"/>
              <a:t>UT-model</a:t>
            </a:r>
          </a:p>
        </p:txBody>
      </p:sp>
      <p:sp>
        <p:nvSpPr>
          <p:cNvPr id="3" name="Tijdelijke aanduiding voor inhoud 2">
            <a:extLst>
              <a:ext uri="{FF2B5EF4-FFF2-40B4-BE49-F238E27FC236}">
                <a16:creationId xmlns:a16="http://schemas.microsoft.com/office/drawing/2014/main" id="{B7CC2D86-ACB8-48BE-B6C8-C73C803E0352}"/>
              </a:ext>
            </a:extLst>
          </p:cNvPr>
          <p:cNvSpPr>
            <a:spLocks noGrp="1"/>
          </p:cNvSpPr>
          <p:nvPr>
            <p:ph idx="1"/>
          </p:nvPr>
        </p:nvSpPr>
        <p:spPr/>
        <p:txBody>
          <a:bodyPr/>
          <a:lstStyle/>
          <a:p>
            <a:r>
              <a:rPr lang="nl-NL" b="1"/>
              <a:t>Vooruitkijken</a:t>
            </a:r>
          </a:p>
          <a:p>
            <a:endParaRPr lang="nl-NL" b="1"/>
          </a:p>
          <a:p>
            <a:pPr marL="342900" indent="-342900">
              <a:lnSpc>
                <a:spcPct val="150000"/>
              </a:lnSpc>
              <a:buFont typeface="Arial" panose="020B0604020202020204" pitchFamily="34" charset="0"/>
              <a:buChar char="•"/>
            </a:pPr>
            <a:r>
              <a:rPr lang="nl-NL"/>
              <a:t>Bespreek het doel van de presentatie.</a:t>
            </a:r>
          </a:p>
          <a:p>
            <a:pPr marL="342900" indent="-342900">
              <a:lnSpc>
                <a:spcPct val="150000"/>
              </a:lnSpc>
              <a:buFont typeface="Arial" panose="020B0604020202020204" pitchFamily="34" charset="0"/>
              <a:buChar char="•"/>
            </a:pPr>
            <a:r>
              <a:rPr lang="nl-NL"/>
              <a:t>Bespreek welke informatie wordt verzameld en voor wie.</a:t>
            </a:r>
          </a:p>
          <a:p>
            <a:pPr marL="342900" indent="-342900">
              <a:lnSpc>
                <a:spcPct val="150000"/>
              </a:lnSpc>
              <a:buFont typeface="Arial" panose="020B0604020202020204" pitchFamily="34" charset="0"/>
              <a:buChar char="•"/>
            </a:pPr>
            <a:r>
              <a:rPr lang="nl-NL"/>
              <a:t>Bespreek welke woorden er worden gebruikt.</a:t>
            </a:r>
          </a:p>
          <a:p>
            <a:pPr marL="342900" indent="-342900">
              <a:lnSpc>
                <a:spcPct val="150000"/>
              </a:lnSpc>
              <a:buFont typeface="Arial" panose="020B0604020202020204" pitchFamily="34" charset="0"/>
              <a:buChar char="•"/>
            </a:pPr>
            <a:r>
              <a:rPr lang="nl-NL"/>
              <a:t>Bepaal de inhoud en de volgorde van de informatie.</a:t>
            </a:r>
          </a:p>
          <a:p>
            <a:pPr marL="342900" indent="-342900">
              <a:lnSpc>
                <a:spcPct val="150000"/>
              </a:lnSpc>
              <a:buFont typeface="Arial" panose="020B0604020202020204" pitchFamily="34" charset="0"/>
              <a:buChar char="•"/>
            </a:pPr>
            <a:r>
              <a:rPr lang="nl-NL"/>
              <a:t>Bespreek hoe de presentatie wordt geoefend.</a:t>
            </a:r>
          </a:p>
          <a:p>
            <a:endParaRPr lang="nl-NL"/>
          </a:p>
        </p:txBody>
      </p:sp>
      <p:sp>
        <p:nvSpPr>
          <p:cNvPr id="4" name="Tijdelijke aanduiding voor voettekst 3">
            <a:extLst>
              <a:ext uri="{FF2B5EF4-FFF2-40B4-BE49-F238E27FC236}">
                <a16:creationId xmlns:a16="http://schemas.microsoft.com/office/drawing/2014/main" id="{E7D194A8-86CE-4B87-BD8A-DBCD9BE2F34C}"/>
              </a:ext>
            </a:extLst>
          </p:cNvPr>
          <p:cNvSpPr>
            <a:spLocks noGrp="1"/>
          </p:cNvSpPr>
          <p:nvPr>
            <p:ph type="ftr" sz="quarter" idx="11"/>
          </p:nvPr>
        </p:nvSpPr>
        <p:spPr/>
        <p:txBody>
          <a:bodyPr/>
          <a:lstStyle/>
          <a:p>
            <a:r>
              <a:rPr lang="nl-NL"/>
              <a:t>Taalbuddy bijeenkomst 2 - Spreken en spreekvaardigheid</a:t>
            </a:r>
          </a:p>
        </p:txBody>
      </p:sp>
      <p:pic>
        <p:nvPicPr>
          <p:cNvPr id="5" name="Afbeelding 4">
            <a:extLst>
              <a:ext uri="{FF2B5EF4-FFF2-40B4-BE49-F238E27FC236}">
                <a16:creationId xmlns:a16="http://schemas.microsoft.com/office/drawing/2014/main" id="{BA7D8626-093A-4ED0-8B82-D302BC37D8B7}"/>
              </a:ext>
            </a:extLst>
          </p:cNvPr>
          <p:cNvPicPr>
            <a:picLocks noChangeAspect="1"/>
          </p:cNvPicPr>
          <p:nvPr/>
        </p:nvPicPr>
        <p:blipFill>
          <a:blip r:embed="rId3"/>
          <a:stretch>
            <a:fillRect/>
          </a:stretch>
        </p:blipFill>
        <p:spPr>
          <a:xfrm>
            <a:off x="6437314" y="468621"/>
            <a:ext cx="2133267" cy="1833089"/>
          </a:xfrm>
          <a:prstGeom prst="rect">
            <a:avLst/>
          </a:prstGeom>
        </p:spPr>
      </p:pic>
      <p:sp>
        <p:nvSpPr>
          <p:cNvPr id="6" name="Tijdelijke aanduiding voor dianummer 5">
            <a:extLst>
              <a:ext uri="{FF2B5EF4-FFF2-40B4-BE49-F238E27FC236}">
                <a16:creationId xmlns:a16="http://schemas.microsoft.com/office/drawing/2014/main" id="{C64D297C-C78E-4ACF-94AE-73BC926AFF7F}"/>
              </a:ext>
            </a:extLst>
          </p:cNvPr>
          <p:cNvSpPr>
            <a:spLocks noGrp="1"/>
          </p:cNvSpPr>
          <p:nvPr>
            <p:ph type="sldNum" sz="quarter" idx="12"/>
          </p:nvPr>
        </p:nvSpPr>
        <p:spPr/>
        <p:txBody>
          <a:bodyPr/>
          <a:lstStyle/>
          <a:p>
            <a:fld id="{9AA2FC48-BCFE-4310-BE43-51E56148A879}" type="slidenum">
              <a:rPr lang="nl-NL" smtClean="0"/>
              <a:t>10</a:t>
            </a:fld>
            <a:endParaRPr lang="nl-NL"/>
          </a:p>
        </p:txBody>
      </p:sp>
    </p:spTree>
    <p:extLst>
      <p:ext uri="{BB962C8B-B14F-4D97-AF65-F5344CB8AC3E}">
        <p14:creationId xmlns:p14="http://schemas.microsoft.com/office/powerpoint/2010/main" val="326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BC17D-2B2B-443C-AFA5-41863B66F75E}"/>
              </a:ext>
            </a:extLst>
          </p:cNvPr>
          <p:cNvSpPr>
            <a:spLocks noGrp="1"/>
          </p:cNvSpPr>
          <p:nvPr>
            <p:ph type="title"/>
          </p:nvPr>
        </p:nvSpPr>
        <p:spPr/>
        <p:txBody>
          <a:bodyPr/>
          <a:lstStyle/>
          <a:p>
            <a:r>
              <a:rPr lang="nl-NL"/>
              <a:t>Het V</a:t>
            </a:r>
            <a:r>
              <a:rPr lang="nl-NL">
                <a:solidFill>
                  <a:schemeClr val="tx2"/>
                </a:solidFill>
              </a:rPr>
              <a:t>U</a:t>
            </a:r>
            <a:r>
              <a:rPr lang="nl-NL"/>
              <a:t>T-model</a:t>
            </a:r>
          </a:p>
        </p:txBody>
      </p:sp>
      <p:sp>
        <p:nvSpPr>
          <p:cNvPr id="3" name="Tijdelijke aanduiding voor inhoud 2">
            <a:extLst>
              <a:ext uri="{FF2B5EF4-FFF2-40B4-BE49-F238E27FC236}">
                <a16:creationId xmlns:a16="http://schemas.microsoft.com/office/drawing/2014/main" id="{33A39719-0D2D-4F6E-8CD9-2B515D4C45EB}"/>
              </a:ext>
            </a:extLst>
          </p:cNvPr>
          <p:cNvSpPr>
            <a:spLocks noGrp="1"/>
          </p:cNvSpPr>
          <p:nvPr>
            <p:ph idx="1"/>
          </p:nvPr>
        </p:nvSpPr>
        <p:spPr/>
        <p:txBody>
          <a:bodyPr/>
          <a:lstStyle/>
          <a:p>
            <a:r>
              <a:rPr lang="nl-NL" b="1"/>
              <a:t>Uitvoeren</a:t>
            </a:r>
          </a:p>
          <a:p>
            <a:endParaRPr lang="nl-NL"/>
          </a:p>
          <a:p>
            <a:pPr marL="342900" indent="-342900">
              <a:lnSpc>
                <a:spcPct val="150000"/>
              </a:lnSpc>
              <a:buFont typeface="Arial" panose="020B0604020202020204" pitchFamily="34" charset="0"/>
              <a:buChar char="•"/>
            </a:pPr>
            <a:r>
              <a:rPr lang="nl-NL"/>
              <a:t>Let op je verbale en je non-verbale communicatie.</a:t>
            </a:r>
          </a:p>
          <a:p>
            <a:pPr marL="342900" indent="-342900">
              <a:lnSpc>
                <a:spcPct val="150000"/>
              </a:lnSpc>
              <a:buFont typeface="Arial" panose="020B0604020202020204" pitchFamily="34" charset="0"/>
              <a:buChar char="•"/>
            </a:pPr>
            <a:r>
              <a:rPr lang="nl-NL"/>
              <a:t>Let erop dat je vloeiend en verstaanbaar spreekt.</a:t>
            </a:r>
          </a:p>
          <a:p>
            <a:pPr marL="342900" indent="-342900">
              <a:lnSpc>
                <a:spcPct val="150000"/>
              </a:lnSpc>
              <a:buFont typeface="Arial" panose="020B0604020202020204" pitchFamily="34" charset="0"/>
              <a:buChar char="•"/>
            </a:pPr>
            <a:r>
              <a:rPr lang="nl-NL"/>
              <a:t>Oefen de presentatie hardop. </a:t>
            </a:r>
          </a:p>
          <a:p>
            <a:pPr marL="342900" indent="-342900">
              <a:lnSpc>
                <a:spcPct val="150000"/>
              </a:lnSpc>
              <a:buFont typeface="Arial" panose="020B0604020202020204" pitchFamily="34" charset="0"/>
              <a:buChar char="•"/>
            </a:pPr>
            <a:r>
              <a:rPr lang="nl-NL"/>
              <a:t>Bedenk dat herhalen meer effect heeft dan uitleggen.</a:t>
            </a:r>
          </a:p>
          <a:p>
            <a:pPr marL="342900" indent="-342900">
              <a:lnSpc>
                <a:spcPct val="150000"/>
              </a:lnSpc>
              <a:buFont typeface="Arial" panose="020B0604020202020204" pitchFamily="34" charset="0"/>
              <a:buChar char="•"/>
            </a:pPr>
            <a:endParaRPr lang="nl-NL"/>
          </a:p>
          <a:p>
            <a:endParaRPr lang="nl-NL"/>
          </a:p>
        </p:txBody>
      </p:sp>
      <p:sp>
        <p:nvSpPr>
          <p:cNvPr id="4" name="Tijdelijke aanduiding voor voettekst 3">
            <a:extLst>
              <a:ext uri="{FF2B5EF4-FFF2-40B4-BE49-F238E27FC236}">
                <a16:creationId xmlns:a16="http://schemas.microsoft.com/office/drawing/2014/main" id="{1F0B1971-C9BA-40AB-B66C-4E24425F6987}"/>
              </a:ext>
            </a:extLst>
          </p:cNvPr>
          <p:cNvSpPr>
            <a:spLocks noGrp="1"/>
          </p:cNvSpPr>
          <p:nvPr>
            <p:ph type="ftr" sz="quarter" idx="11"/>
          </p:nvPr>
        </p:nvSpPr>
        <p:spPr/>
        <p:txBody>
          <a:bodyPr/>
          <a:lstStyle/>
          <a:p>
            <a:r>
              <a:rPr lang="nl-NL"/>
              <a:t>Taalbuddy bijeenkomst 2 - Spreken en spreekvaardigheid</a:t>
            </a:r>
          </a:p>
        </p:txBody>
      </p:sp>
      <p:sp>
        <p:nvSpPr>
          <p:cNvPr id="5" name="Tijdelijke aanduiding voor dianummer 4">
            <a:extLst>
              <a:ext uri="{FF2B5EF4-FFF2-40B4-BE49-F238E27FC236}">
                <a16:creationId xmlns:a16="http://schemas.microsoft.com/office/drawing/2014/main" id="{EDA09C82-803D-4CE7-8585-67CF7B347A09}"/>
              </a:ext>
            </a:extLst>
          </p:cNvPr>
          <p:cNvSpPr>
            <a:spLocks noGrp="1"/>
          </p:cNvSpPr>
          <p:nvPr>
            <p:ph type="sldNum" sz="quarter" idx="12"/>
          </p:nvPr>
        </p:nvSpPr>
        <p:spPr/>
        <p:txBody>
          <a:bodyPr/>
          <a:lstStyle/>
          <a:p>
            <a:fld id="{9AA2FC48-BCFE-4310-BE43-51E56148A879}" type="slidenum">
              <a:rPr lang="nl-NL" smtClean="0"/>
              <a:t>11</a:t>
            </a:fld>
            <a:endParaRPr lang="nl-NL"/>
          </a:p>
        </p:txBody>
      </p:sp>
      <p:pic>
        <p:nvPicPr>
          <p:cNvPr id="7" name="Afbeelding 6">
            <a:extLst>
              <a:ext uri="{FF2B5EF4-FFF2-40B4-BE49-F238E27FC236}">
                <a16:creationId xmlns:a16="http://schemas.microsoft.com/office/drawing/2014/main" id="{80FAD915-1AF5-4DCC-8BFB-D8BDA642D10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85099" y="172316"/>
            <a:ext cx="3810000" cy="2800350"/>
          </a:xfrm>
          <a:prstGeom prst="rect">
            <a:avLst/>
          </a:prstGeom>
        </p:spPr>
      </p:pic>
    </p:spTree>
    <p:extLst>
      <p:ext uri="{BB962C8B-B14F-4D97-AF65-F5344CB8AC3E}">
        <p14:creationId xmlns:p14="http://schemas.microsoft.com/office/powerpoint/2010/main" val="206126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CC7C2-DB0E-49D9-8045-1E6FD70B3494}"/>
              </a:ext>
            </a:extLst>
          </p:cNvPr>
          <p:cNvSpPr>
            <a:spLocks noGrp="1"/>
          </p:cNvSpPr>
          <p:nvPr>
            <p:ph type="title"/>
          </p:nvPr>
        </p:nvSpPr>
        <p:spPr/>
        <p:txBody>
          <a:bodyPr/>
          <a:lstStyle/>
          <a:p>
            <a:r>
              <a:rPr lang="nl-NL"/>
              <a:t>Het VU</a:t>
            </a:r>
            <a:r>
              <a:rPr lang="nl-NL">
                <a:solidFill>
                  <a:schemeClr val="tx2"/>
                </a:solidFill>
              </a:rPr>
              <a:t>T</a:t>
            </a:r>
            <a:r>
              <a:rPr lang="nl-NL"/>
              <a:t>-model</a:t>
            </a:r>
          </a:p>
        </p:txBody>
      </p:sp>
      <p:sp>
        <p:nvSpPr>
          <p:cNvPr id="3" name="Tijdelijke aanduiding voor inhoud 2">
            <a:extLst>
              <a:ext uri="{FF2B5EF4-FFF2-40B4-BE49-F238E27FC236}">
                <a16:creationId xmlns:a16="http://schemas.microsoft.com/office/drawing/2014/main" id="{70A79B42-FDFC-4BC2-A574-B4F8FE1B6632}"/>
              </a:ext>
            </a:extLst>
          </p:cNvPr>
          <p:cNvSpPr>
            <a:spLocks noGrp="1"/>
          </p:cNvSpPr>
          <p:nvPr>
            <p:ph idx="1"/>
          </p:nvPr>
        </p:nvSpPr>
        <p:spPr>
          <a:xfrm>
            <a:off x="563256" y="1681510"/>
            <a:ext cx="9000000" cy="3848100"/>
          </a:xfrm>
        </p:spPr>
        <p:txBody>
          <a:bodyPr/>
          <a:lstStyle/>
          <a:p>
            <a:r>
              <a:rPr lang="nl-NL" b="1"/>
              <a:t>Terugkijken</a:t>
            </a:r>
            <a:r>
              <a:rPr lang="nl-NL"/>
              <a:t> (maximaal 2 verbeterpunten)</a:t>
            </a:r>
          </a:p>
          <a:p>
            <a:endParaRPr lang="nl-NL"/>
          </a:p>
          <a:p>
            <a:pPr marL="342900" indent="-342900">
              <a:lnSpc>
                <a:spcPct val="150000"/>
              </a:lnSpc>
              <a:buFont typeface="Arial" panose="020B0604020202020204" pitchFamily="34" charset="0"/>
              <a:buChar char="•"/>
            </a:pPr>
            <a:r>
              <a:rPr lang="nl-NL"/>
              <a:t>Is het doel bereikt?</a:t>
            </a:r>
          </a:p>
          <a:p>
            <a:pPr marL="342900" indent="-342900">
              <a:lnSpc>
                <a:spcPct val="150000"/>
              </a:lnSpc>
              <a:buFont typeface="Arial" panose="020B0604020202020204" pitchFamily="34" charset="0"/>
              <a:buChar char="•"/>
            </a:pPr>
            <a:r>
              <a:rPr lang="nl-NL"/>
              <a:t>Waren de taal en de toon aangepast aan het publiek?</a:t>
            </a:r>
          </a:p>
          <a:p>
            <a:pPr marL="342900" indent="-342900">
              <a:lnSpc>
                <a:spcPct val="150000"/>
              </a:lnSpc>
              <a:buFont typeface="Arial" panose="020B0604020202020204" pitchFamily="34" charset="0"/>
              <a:buChar char="•"/>
            </a:pPr>
            <a:r>
              <a:rPr lang="nl-NL"/>
              <a:t>Hoe was het begin en hoe was het einde?</a:t>
            </a:r>
          </a:p>
          <a:p>
            <a:pPr marL="342900" indent="-342900">
              <a:lnSpc>
                <a:spcPct val="150000"/>
              </a:lnSpc>
              <a:buFont typeface="Arial" panose="020B0604020202020204" pitchFamily="34" charset="0"/>
              <a:buChar char="•"/>
            </a:pPr>
            <a:r>
              <a:rPr lang="nl-NL"/>
              <a:t>Was er een logische volgorde?</a:t>
            </a:r>
          </a:p>
          <a:p>
            <a:pPr marL="342900" indent="-342900">
              <a:lnSpc>
                <a:spcPct val="150000"/>
              </a:lnSpc>
              <a:buFont typeface="Arial" panose="020B0604020202020204" pitchFamily="34" charset="0"/>
              <a:buChar char="•"/>
            </a:pPr>
            <a:r>
              <a:rPr lang="nl-NL"/>
              <a:t>Was de presentatie te verstaan en te begrijpen?</a:t>
            </a:r>
          </a:p>
          <a:p>
            <a:pPr marL="342900" indent="-342900">
              <a:lnSpc>
                <a:spcPct val="150000"/>
              </a:lnSpc>
              <a:buFont typeface="Arial" panose="020B0604020202020204" pitchFamily="34" charset="0"/>
              <a:buChar char="•"/>
            </a:pPr>
            <a:r>
              <a:rPr lang="nl-NL"/>
              <a:t>Werd er overbodige informatie gegeven?</a:t>
            </a:r>
          </a:p>
          <a:p>
            <a:endParaRPr lang="nl-NL"/>
          </a:p>
        </p:txBody>
      </p:sp>
      <p:sp>
        <p:nvSpPr>
          <p:cNvPr id="4" name="Tijdelijke aanduiding voor voettekst 3">
            <a:extLst>
              <a:ext uri="{FF2B5EF4-FFF2-40B4-BE49-F238E27FC236}">
                <a16:creationId xmlns:a16="http://schemas.microsoft.com/office/drawing/2014/main" id="{EDCE0037-A2E1-4D79-85F3-144CCB5274B7}"/>
              </a:ext>
            </a:extLst>
          </p:cNvPr>
          <p:cNvSpPr>
            <a:spLocks noGrp="1"/>
          </p:cNvSpPr>
          <p:nvPr>
            <p:ph type="ftr" sz="quarter" idx="11"/>
          </p:nvPr>
        </p:nvSpPr>
        <p:spPr/>
        <p:txBody>
          <a:bodyPr/>
          <a:lstStyle/>
          <a:p>
            <a:r>
              <a:rPr lang="nl-NL"/>
              <a:t>Taalbuddy bijeenkomst 2 - Spreken en spreekvaardigheid</a:t>
            </a:r>
          </a:p>
        </p:txBody>
      </p:sp>
      <p:sp>
        <p:nvSpPr>
          <p:cNvPr id="5" name="Tijdelijke aanduiding voor dianummer 4">
            <a:extLst>
              <a:ext uri="{FF2B5EF4-FFF2-40B4-BE49-F238E27FC236}">
                <a16:creationId xmlns:a16="http://schemas.microsoft.com/office/drawing/2014/main" id="{0053506C-F388-4843-BEAF-EC1F12354275}"/>
              </a:ext>
            </a:extLst>
          </p:cNvPr>
          <p:cNvSpPr>
            <a:spLocks noGrp="1"/>
          </p:cNvSpPr>
          <p:nvPr>
            <p:ph type="sldNum" sz="quarter" idx="12"/>
          </p:nvPr>
        </p:nvSpPr>
        <p:spPr/>
        <p:txBody>
          <a:bodyPr/>
          <a:lstStyle/>
          <a:p>
            <a:fld id="{9AA2FC48-BCFE-4310-BE43-51E56148A879}" type="slidenum">
              <a:rPr lang="nl-NL" smtClean="0"/>
              <a:t>12</a:t>
            </a:fld>
            <a:endParaRPr lang="nl-NL"/>
          </a:p>
        </p:txBody>
      </p:sp>
    </p:spTree>
    <p:extLst>
      <p:ext uri="{BB962C8B-B14F-4D97-AF65-F5344CB8AC3E}">
        <p14:creationId xmlns:p14="http://schemas.microsoft.com/office/powerpoint/2010/main" val="406865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A96D80-A946-4AE0-A6D8-7A2CFFAA036F}"/>
              </a:ext>
            </a:extLst>
          </p:cNvPr>
          <p:cNvSpPr>
            <a:spLocks noGrp="1"/>
          </p:cNvSpPr>
          <p:nvPr>
            <p:ph type="title"/>
          </p:nvPr>
        </p:nvSpPr>
        <p:spPr/>
        <p:txBody>
          <a:bodyPr/>
          <a:lstStyle/>
          <a:p>
            <a:r>
              <a:rPr lang="nl-NL"/>
              <a:t>Gesprekken voeren</a:t>
            </a:r>
          </a:p>
        </p:txBody>
      </p:sp>
      <p:sp>
        <p:nvSpPr>
          <p:cNvPr id="3" name="Tijdelijke aanduiding voor inhoud 2">
            <a:extLst>
              <a:ext uri="{FF2B5EF4-FFF2-40B4-BE49-F238E27FC236}">
                <a16:creationId xmlns:a16="http://schemas.microsoft.com/office/drawing/2014/main" id="{01CCA636-254C-4280-BA88-EFA423E29455}"/>
              </a:ext>
            </a:extLst>
          </p:cNvPr>
          <p:cNvSpPr>
            <a:spLocks noGrp="1"/>
          </p:cNvSpPr>
          <p:nvPr>
            <p:ph idx="1"/>
          </p:nvPr>
        </p:nvSpPr>
        <p:spPr/>
        <p:txBody>
          <a:bodyPr/>
          <a:lstStyle/>
          <a:p>
            <a:r>
              <a:rPr lang="nl-NL" b="1">
                <a:latin typeface="+mj-lt"/>
                <a:ea typeface="Verdana" panose="020B0604030504040204" pitchFamily="34" charset="0"/>
              </a:rPr>
              <a:t>Een goed gesprek</a:t>
            </a:r>
          </a:p>
          <a:p>
            <a:endParaRPr lang="nl-NL" b="1">
              <a:latin typeface="+mj-lt"/>
              <a:ea typeface="Verdana" panose="020B0604030504040204" pitchFamily="34" charset="0"/>
            </a:endParaRPr>
          </a:p>
          <a:p>
            <a:pPr>
              <a:lnSpc>
                <a:spcPct val="120000"/>
              </a:lnSpc>
            </a:pPr>
            <a:r>
              <a:rPr lang="nl-NL">
                <a:latin typeface="+mj-lt"/>
                <a:ea typeface="Verdana" panose="020B0604030504040204" pitchFamily="34" charset="0"/>
              </a:rPr>
              <a:t>…voor discussie en overleg</a:t>
            </a:r>
          </a:p>
          <a:p>
            <a:pPr>
              <a:lnSpc>
                <a:spcPct val="120000"/>
              </a:lnSpc>
            </a:pPr>
            <a:r>
              <a:rPr lang="nl-NL">
                <a:latin typeface="+mj-lt"/>
                <a:ea typeface="Verdana" panose="020B0604030504040204" pitchFamily="34" charset="0"/>
              </a:rPr>
              <a:t>…om informatie uit te wisselen</a:t>
            </a:r>
          </a:p>
          <a:p>
            <a:endParaRPr lang="nl-NL">
              <a:latin typeface="+mj-lt"/>
            </a:endParaRPr>
          </a:p>
          <a:p>
            <a:pPr marL="342900" indent="-342900">
              <a:lnSpc>
                <a:spcPct val="120000"/>
              </a:lnSpc>
              <a:buFont typeface="Arial" panose="020B0604020202020204" pitchFamily="34" charset="0"/>
              <a:buChar char="•"/>
            </a:pPr>
            <a:r>
              <a:rPr lang="nl-NL">
                <a:latin typeface="+mj-lt"/>
                <a:ea typeface="Verdana" panose="020B0604030504040204" pitchFamily="34" charset="0"/>
              </a:rPr>
              <a:t>Wat vind jij van gesprekken voeren?</a:t>
            </a:r>
          </a:p>
          <a:p>
            <a:pPr marL="342900" indent="-342900">
              <a:lnSpc>
                <a:spcPct val="120000"/>
              </a:lnSpc>
              <a:buFont typeface="Arial" panose="020B0604020202020204" pitchFamily="34" charset="0"/>
              <a:buChar char="•"/>
            </a:pPr>
            <a:r>
              <a:rPr lang="nl-NL">
                <a:latin typeface="+mj-lt"/>
                <a:ea typeface="Verdana" panose="020B0604030504040204" pitchFamily="34" charset="0"/>
              </a:rPr>
              <a:t>Wanneer vind jij een gesprek goed?</a:t>
            </a:r>
          </a:p>
          <a:p>
            <a:pPr marL="342900" indent="-342900">
              <a:lnSpc>
                <a:spcPct val="120000"/>
              </a:lnSpc>
              <a:buFont typeface="Arial" panose="020B0604020202020204" pitchFamily="34" charset="0"/>
              <a:buChar char="•"/>
            </a:pPr>
            <a:r>
              <a:rPr lang="nl-NL">
                <a:latin typeface="+mj-lt"/>
                <a:ea typeface="Verdana" panose="020B0604030504040204" pitchFamily="34" charset="0"/>
              </a:rPr>
              <a:t>Wat wil jij beter doen bij een volgend gesprek?</a:t>
            </a:r>
          </a:p>
          <a:p>
            <a:endParaRPr lang="nl-NL" b="1">
              <a:latin typeface="+mj-lt"/>
              <a:ea typeface="Verdana" panose="020B0604030504040204" pitchFamily="34" charset="0"/>
            </a:endParaRPr>
          </a:p>
          <a:p>
            <a:endParaRPr lang="nl-NL">
              <a:latin typeface="+mj-lt"/>
            </a:endParaRPr>
          </a:p>
        </p:txBody>
      </p:sp>
      <p:sp>
        <p:nvSpPr>
          <p:cNvPr id="4" name="Tijdelijke aanduiding voor voettekst 3">
            <a:extLst>
              <a:ext uri="{FF2B5EF4-FFF2-40B4-BE49-F238E27FC236}">
                <a16:creationId xmlns:a16="http://schemas.microsoft.com/office/drawing/2014/main" id="{8EDA248E-2FE9-479B-BDAD-8B3F8726E3D9}"/>
              </a:ext>
            </a:extLst>
          </p:cNvPr>
          <p:cNvSpPr>
            <a:spLocks noGrp="1"/>
          </p:cNvSpPr>
          <p:nvPr>
            <p:ph type="ftr" sz="quarter" idx="11"/>
          </p:nvPr>
        </p:nvSpPr>
        <p:spPr/>
        <p:txBody>
          <a:bodyPr/>
          <a:lstStyle/>
          <a:p>
            <a:r>
              <a:rPr lang="nl-NL"/>
              <a:t>Taalbuddy bijeenkomst 2 - Spreken en spreekvaardigheid</a:t>
            </a:r>
          </a:p>
        </p:txBody>
      </p:sp>
      <p:sp>
        <p:nvSpPr>
          <p:cNvPr id="5" name="Tijdelijke aanduiding voor dianummer 4">
            <a:extLst>
              <a:ext uri="{FF2B5EF4-FFF2-40B4-BE49-F238E27FC236}">
                <a16:creationId xmlns:a16="http://schemas.microsoft.com/office/drawing/2014/main" id="{6194651F-5C97-4118-8A83-75461FD76DAF}"/>
              </a:ext>
            </a:extLst>
          </p:cNvPr>
          <p:cNvSpPr>
            <a:spLocks noGrp="1"/>
          </p:cNvSpPr>
          <p:nvPr>
            <p:ph type="sldNum" sz="quarter" idx="12"/>
          </p:nvPr>
        </p:nvSpPr>
        <p:spPr/>
        <p:txBody>
          <a:bodyPr/>
          <a:lstStyle/>
          <a:p>
            <a:fld id="{9AA2FC48-BCFE-4310-BE43-51E56148A879}" type="slidenum">
              <a:rPr lang="nl-NL" smtClean="0"/>
              <a:t>13</a:t>
            </a:fld>
            <a:endParaRPr lang="nl-NL"/>
          </a:p>
        </p:txBody>
      </p:sp>
    </p:spTree>
    <p:extLst>
      <p:ext uri="{BB962C8B-B14F-4D97-AF65-F5344CB8AC3E}">
        <p14:creationId xmlns:p14="http://schemas.microsoft.com/office/powerpoint/2010/main" val="337169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353FE-4CC0-481B-9903-DD82898FC895}"/>
              </a:ext>
            </a:extLst>
          </p:cNvPr>
          <p:cNvSpPr>
            <a:spLocks noGrp="1"/>
          </p:cNvSpPr>
          <p:nvPr>
            <p:ph type="title"/>
          </p:nvPr>
        </p:nvSpPr>
        <p:spPr/>
        <p:txBody>
          <a:bodyPr/>
          <a:lstStyle/>
          <a:p>
            <a:r>
              <a:rPr lang="nl-NL"/>
              <a:t>Het </a:t>
            </a:r>
            <a:r>
              <a:rPr lang="nl-NL">
                <a:solidFill>
                  <a:schemeClr val="tx2"/>
                </a:solidFill>
              </a:rPr>
              <a:t>V</a:t>
            </a:r>
            <a:r>
              <a:rPr lang="nl-NL"/>
              <a:t>UT-model</a:t>
            </a:r>
          </a:p>
        </p:txBody>
      </p:sp>
      <p:sp>
        <p:nvSpPr>
          <p:cNvPr id="3" name="Tijdelijke aanduiding voor inhoud 2">
            <a:extLst>
              <a:ext uri="{FF2B5EF4-FFF2-40B4-BE49-F238E27FC236}">
                <a16:creationId xmlns:a16="http://schemas.microsoft.com/office/drawing/2014/main" id="{38E12476-5224-4A86-8142-127B57543938}"/>
              </a:ext>
            </a:extLst>
          </p:cNvPr>
          <p:cNvSpPr>
            <a:spLocks noGrp="1"/>
          </p:cNvSpPr>
          <p:nvPr>
            <p:ph idx="1"/>
          </p:nvPr>
        </p:nvSpPr>
        <p:spPr>
          <a:xfrm>
            <a:off x="563256" y="1859064"/>
            <a:ext cx="9000000" cy="3848100"/>
          </a:xfrm>
        </p:spPr>
        <p:txBody>
          <a:bodyPr/>
          <a:lstStyle/>
          <a:p>
            <a:r>
              <a:rPr lang="nl-NL" b="1"/>
              <a:t>Vooruitkijken</a:t>
            </a:r>
          </a:p>
          <a:p>
            <a:endParaRPr lang="nl-NL" b="1"/>
          </a:p>
          <a:p>
            <a:pPr marL="342900" indent="-342900">
              <a:lnSpc>
                <a:spcPct val="150000"/>
              </a:lnSpc>
              <a:buFont typeface="Arial" panose="020B0604020202020204" pitchFamily="34" charset="0"/>
              <a:buChar char="•"/>
            </a:pPr>
            <a:r>
              <a:rPr lang="nl-NL"/>
              <a:t>Bespreek het doel van het gesprek.</a:t>
            </a:r>
          </a:p>
          <a:p>
            <a:pPr marL="342900" indent="-342900">
              <a:lnSpc>
                <a:spcPct val="150000"/>
              </a:lnSpc>
              <a:buFont typeface="Arial" panose="020B0604020202020204" pitchFamily="34" charset="0"/>
              <a:buChar char="•"/>
            </a:pPr>
            <a:r>
              <a:rPr lang="nl-NL"/>
              <a:t>Bespreek welke informatie je hebt.</a:t>
            </a:r>
          </a:p>
          <a:p>
            <a:pPr marL="342900" indent="-342900">
              <a:lnSpc>
                <a:spcPct val="150000"/>
              </a:lnSpc>
              <a:buFont typeface="Arial" panose="020B0604020202020204" pitchFamily="34" charset="0"/>
              <a:buChar char="•"/>
            </a:pPr>
            <a:r>
              <a:rPr lang="nl-NL"/>
              <a:t>Bespreek wat je wilt zeggen of vragen.</a:t>
            </a:r>
          </a:p>
          <a:p>
            <a:pPr marL="342900" indent="-342900">
              <a:lnSpc>
                <a:spcPct val="150000"/>
              </a:lnSpc>
              <a:buFont typeface="Arial" panose="020B0604020202020204" pitchFamily="34" charset="0"/>
              <a:buChar char="•"/>
            </a:pPr>
            <a:r>
              <a:rPr lang="nl-NL"/>
              <a:t>Bespreek welke woorden en zinnen je gaat gebruiken</a:t>
            </a:r>
          </a:p>
          <a:p>
            <a:pPr marL="342900" indent="-342900">
              <a:lnSpc>
                <a:spcPct val="150000"/>
              </a:lnSpc>
              <a:buFont typeface="Arial" panose="020B0604020202020204" pitchFamily="34" charset="0"/>
              <a:buChar char="•"/>
            </a:pPr>
            <a:r>
              <a:rPr lang="nl-NL"/>
              <a:t>Bepaal de volgorde van je woorden en zinnen.</a:t>
            </a:r>
          </a:p>
          <a:p>
            <a:pPr marL="342900" indent="-342900">
              <a:lnSpc>
                <a:spcPct val="150000"/>
              </a:lnSpc>
              <a:buFont typeface="Arial" panose="020B0604020202020204" pitchFamily="34" charset="0"/>
              <a:buChar char="•"/>
            </a:pPr>
            <a:r>
              <a:rPr lang="nl-NL"/>
              <a:t>Bespreek hoe het gesprek wordt geoefend.</a:t>
            </a:r>
          </a:p>
          <a:p>
            <a:endParaRPr lang="nl-NL" b="1"/>
          </a:p>
        </p:txBody>
      </p:sp>
      <p:sp>
        <p:nvSpPr>
          <p:cNvPr id="4" name="Tijdelijke aanduiding voor voettekst 3">
            <a:extLst>
              <a:ext uri="{FF2B5EF4-FFF2-40B4-BE49-F238E27FC236}">
                <a16:creationId xmlns:a16="http://schemas.microsoft.com/office/drawing/2014/main" id="{683BBF92-8C4E-44AC-98B1-05525A9FE771}"/>
              </a:ext>
            </a:extLst>
          </p:cNvPr>
          <p:cNvSpPr>
            <a:spLocks noGrp="1"/>
          </p:cNvSpPr>
          <p:nvPr>
            <p:ph type="ftr" sz="quarter" idx="11"/>
          </p:nvPr>
        </p:nvSpPr>
        <p:spPr/>
        <p:txBody>
          <a:bodyPr/>
          <a:lstStyle/>
          <a:p>
            <a:r>
              <a:rPr lang="nl-NL"/>
              <a:t>Taalbuddy bijeenkomst 2 - Spreken en spreekvaardigheid</a:t>
            </a:r>
          </a:p>
        </p:txBody>
      </p:sp>
      <p:sp>
        <p:nvSpPr>
          <p:cNvPr id="5" name="Tijdelijke aanduiding voor dianummer 4">
            <a:extLst>
              <a:ext uri="{FF2B5EF4-FFF2-40B4-BE49-F238E27FC236}">
                <a16:creationId xmlns:a16="http://schemas.microsoft.com/office/drawing/2014/main" id="{13E6ACB3-1BFF-4AE9-9829-EDAE72277834}"/>
              </a:ext>
            </a:extLst>
          </p:cNvPr>
          <p:cNvSpPr>
            <a:spLocks noGrp="1"/>
          </p:cNvSpPr>
          <p:nvPr>
            <p:ph type="sldNum" sz="quarter" idx="12"/>
          </p:nvPr>
        </p:nvSpPr>
        <p:spPr/>
        <p:txBody>
          <a:bodyPr/>
          <a:lstStyle/>
          <a:p>
            <a:fld id="{9AA2FC48-BCFE-4310-BE43-51E56148A879}" type="slidenum">
              <a:rPr lang="nl-NL" smtClean="0"/>
              <a:t>14</a:t>
            </a:fld>
            <a:endParaRPr lang="nl-NL"/>
          </a:p>
        </p:txBody>
      </p:sp>
    </p:spTree>
    <p:extLst>
      <p:ext uri="{BB962C8B-B14F-4D97-AF65-F5344CB8AC3E}">
        <p14:creationId xmlns:p14="http://schemas.microsoft.com/office/powerpoint/2010/main" val="125286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4191C-F5A5-4085-905C-71C769E19594}"/>
              </a:ext>
            </a:extLst>
          </p:cNvPr>
          <p:cNvSpPr>
            <a:spLocks noGrp="1"/>
          </p:cNvSpPr>
          <p:nvPr>
            <p:ph type="title"/>
          </p:nvPr>
        </p:nvSpPr>
        <p:spPr/>
        <p:txBody>
          <a:bodyPr/>
          <a:lstStyle/>
          <a:p>
            <a:r>
              <a:rPr lang="nl-NL"/>
              <a:t>Het V</a:t>
            </a:r>
            <a:r>
              <a:rPr lang="nl-NL">
                <a:solidFill>
                  <a:schemeClr val="tx2"/>
                </a:solidFill>
              </a:rPr>
              <a:t>U</a:t>
            </a:r>
            <a:r>
              <a:rPr lang="nl-NL"/>
              <a:t>T-model</a:t>
            </a:r>
          </a:p>
        </p:txBody>
      </p:sp>
      <p:sp>
        <p:nvSpPr>
          <p:cNvPr id="3" name="Tijdelijke aanduiding voor inhoud 2">
            <a:extLst>
              <a:ext uri="{FF2B5EF4-FFF2-40B4-BE49-F238E27FC236}">
                <a16:creationId xmlns:a16="http://schemas.microsoft.com/office/drawing/2014/main" id="{B0553794-9C3E-4F72-BFE9-9918610632F8}"/>
              </a:ext>
            </a:extLst>
          </p:cNvPr>
          <p:cNvSpPr>
            <a:spLocks noGrp="1"/>
          </p:cNvSpPr>
          <p:nvPr>
            <p:ph idx="1"/>
          </p:nvPr>
        </p:nvSpPr>
        <p:spPr/>
        <p:txBody>
          <a:bodyPr/>
          <a:lstStyle/>
          <a:p>
            <a:r>
              <a:rPr lang="nl-NL" b="1"/>
              <a:t>Uitvoeren</a:t>
            </a:r>
          </a:p>
          <a:p>
            <a:endParaRPr lang="nl-NL" b="1"/>
          </a:p>
          <a:p>
            <a:pPr marL="342900" indent="-342900">
              <a:lnSpc>
                <a:spcPct val="150000"/>
              </a:lnSpc>
              <a:buFont typeface="Arial" panose="020B0604020202020204" pitchFamily="34" charset="0"/>
              <a:buChar char="•"/>
            </a:pPr>
            <a:r>
              <a:rPr lang="nl-NL"/>
              <a:t>Oefen samen het gesprek.</a:t>
            </a:r>
          </a:p>
          <a:p>
            <a:pPr marL="342900" indent="-342900">
              <a:lnSpc>
                <a:spcPct val="150000"/>
              </a:lnSpc>
              <a:buFont typeface="Arial" panose="020B0604020202020204" pitchFamily="34" charset="0"/>
              <a:buChar char="•"/>
            </a:pPr>
            <a:r>
              <a:rPr lang="nl-NL"/>
              <a:t>Stimuleer de ander om LSD toe te passen (en doe dat zelf ook!).</a:t>
            </a:r>
          </a:p>
          <a:p>
            <a:pPr marL="342900" indent="-342900">
              <a:lnSpc>
                <a:spcPct val="150000"/>
              </a:lnSpc>
              <a:buFont typeface="Arial" panose="020B0604020202020204" pitchFamily="34" charset="0"/>
              <a:buChar char="•"/>
            </a:pPr>
            <a:r>
              <a:rPr lang="nl-NL"/>
              <a:t>Stimuleer de ander om argumenten te noemen als dat nodig is.</a:t>
            </a:r>
          </a:p>
          <a:p>
            <a:pPr marL="342900" indent="-342900">
              <a:lnSpc>
                <a:spcPct val="150000"/>
              </a:lnSpc>
              <a:buFont typeface="Arial" panose="020B0604020202020204" pitchFamily="34" charset="0"/>
              <a:buChar char="•"/>
            </a:pPr>
            <a:r>
              <a:rPr lang="nl-NL"/>
              <a:t>Let ook op non-verbale communicatie.</a:t>
            </a:r>
          </a:p>
          <a:p>
            <a:endParaRPr lang="nl-NL" b="1"/>
          </a:p>
        </p:txBody>
      </p:sp>
      <p:sp>
        <p:nvSpPr>
          <p:cNvPr id="4" name="Tijdelijke aanduiding voor voettekst 3">
            <a:extLst>
              <a:ext uri="{FF2B5EF4-FFF2-40B4-BE49-F238E27FC236}">
                <a16:creationId xmlns:a16="http://schemas.microsoft.com/office/drawing/2014/main" id="{FE46C232-50B5-429C-B18C-7EA4B33E1A62}"/>
              </a:ext>
            </a:extLst>
          </p:cNvPr>
          <p:cNvSpPr>
            <a:spLocks noGrp="1"/>
          </p:cNvSpPr>
          <p:nvPr>
            <p:ph type="ftr" sz="quarter" idx="11"/>
          </p:nvPr>
        </p:nvSpPr>
        <p:spPr/>
        <p:txBody>
          <a:bodyPr/>
          <a:lstStyle/>
          <a:p>
            <a:r>
              <a:rPr lang="nl-NL"/>
              <a:t>Taalbuddy bijeenkomst 2 - Spreken en spreekvaardigheid</a:t>
            </a:r>
          </a:p>
        </p:txBody>
      </p:sp>
      <p:pic>
        <p:nvPicPr>
          <p:cNvPr id="5" name="Afbeelding 4">
            <a:extLst>
              <a:ext uri="{FF2B5EF4-FFF2-40B4-BE49-F238E27FC236}">
                <a16:creationId xmlns:a16="http://schemas.microsoft.com/office/drawing/2014/main" id="{9625F797-6CED-4568-89C4-C24CFE0AB2A7}"/>
              </a:ext>
            </a:extLst>
          </p:cNvPr>
          <p:cNvPicPr>
            <a:picLocks noChangeAspect="1"/>
          </p:cNvPicPr>
          <p:nvPr/>
        </p:nvPicPr>
        <p:blipFill>
          <a:blip r:embed="rId3"/>
          <a:stretch>
            <a:fillRect/>
          </a:stretch>
        </p:blipFill>
        <p:spPr>
          <a:xfrm>
            <a:off x="6621315" y="482997"/>
            <a:ext cx="1954823" cy="2445540"/>
          </a:xfrm>
          <a:prstGeom prst="rect">
            <a:avLst/>
          </a:prstGeom>
        </p:spPr>
      </p:pic>
      <p:sp>
        <p:nvSpPr>
          <p:cNvPr id="6" name="Tijdelijke aanduiding voor dianummer 5">
            <a:extLst>
              <a:ext uri="{FF2B5EF4-FFF2-40B4-BE49-F238E27FC236}">
                <a16:creationId xmlns:a16="http://schemas.microsoft.com/office/drawing/2014/main" id="{FAA4EA0A-A7A3-4F67-8815-2AB5C0C19A40}"/>
              </a:ext>
            </a:extLst>
          </p:cNvPr>
          <p:cNvSpPr>
            <a:spLocks noGrp="1"/>
          </p:cNvSpPr>
          <p:nvPr>
            <p:ph type="sldNum" sz="quarter" idx="12"/>
          </p:nvPr>
        </p:nvSpPr>
        <p:spPr/>
        <p:txBody>
          <a:bodyPr/>
          <a:lstStyle/>
          <a:p>
            <a:fld id="{9AA2FC48-BCFE-4310-BE43-51E56148A879}" type="slidenum">
              <a:rPr lang="nl-NL" smtClean="0"/>
              <a:t>15</a:t>
            </a:fld>
            <a:endParaRPr lang="nl-NL"/>
          </a:p>
        </p:txBody>
      </p:sp>
    </p:spTree>
    <p:extLst>
      <p:ext uri="{BB962C8B-B14F-4D97-AF65-F5344CB8AC3E}">
        <p14:creationId xmlns:p14="http://schemas.microsoft.com/office/powerpoint/2010/main" val="147073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40FA9F-D0AB-4BFB-B5CF-3E662F54AB58}"/>
              </a:ext>
            </a:extLst>
          </p:cNvPr>
          <p:cNvSpPr>
            <a:spLocks noGrp="1"/>
          </p:cNvSpPr>
          <p:nvPr>
            <p:ph type="title"/>
          </p:nvPr>
        </p:nvSpPr>
        <p:spPr/>
        <p:txBody>
          <a:bodyPr/>
          <a:lstStyle/>
          <a:p>
            <a:r>
              <a:rPr lang="nl-NL"/>
              <a:t>Het VU</a:t>
            </a:r>
            <a:r>
              <a:rPr lang="nl-NL">
                <a:solidFill>
                  <a:schemeClr val="tx2"/>
                </a:solidFill>
              </a:rPr>
              <a:t>T</a:t>
            </a:r>
            <a:r>
              <a:rPr lang="nl-NL"/>
              <a:t>-model</a:t>
            </a:r>
          </a:p>
        </p:txBody>
      </p:sp>
      <p:sp>
        <p:nvSpPr>
          <p:cNvPr id="3" name="Tijdelijke aanduiding voor inhoud 2">
            <a:extLst>
              <a:ext uri="{FF2B5EF4-FFF2-40B4-BE49-F238E27FC236}">
                <a16:creationId xmlns:a16="http://schemas.microsoft.com/office/drawing/2014/main" id="{DE2F3B89-C97D-4036-8616-BE2FB13054FE}"/>
              </a:ext>
            </a:extLst>
          </p:cNvPr>
          <p:cNvSpPr>
            <a:spLocks noGrp="1"/>
          </p:cNvSpPr>
          <p:nvPr>
            <p:ph idx="1"/>
          </p:nvPr>
        </p:nvSpPr>
        <p:spPr/>
        <p:txBody>
          <a:bodyPr/>
          <a:lstStyle/>
          <a:p>
            <a:r>
              <a:rPr lang="nl-NL" b="1"/>
              <a:t>Terugkijken </a:t>
            </a:r>
            <a:r>
              <a:rPr lang="nl-NL"/>
              <a:t>(maximaal 2 verbeterpunten)</a:t>
            </a:r>
            <a:endParaRPr lang="nl-NL" b="1"/>
          </a:p>
          <a:p>
            <a:endParaRPr lang="nl-NL" b="1"/>
          </a:p>
          <a:p>
            <a:pPr marL="342900" indent="-342900">
              <a:lnSpc>
                <a:spcPct val="150000"/>
              </a:lnSpc>
              <a:buFont typeface="Arial" panose="020B0604020202020204" pitchFamily="34" charset="0"/>
              <a:buChar char="•"/>
            </a:pPr>
            <a:r>
              <a:rPr lang="nl-NL"/>
              <a:t>Is het doel bereikt?</a:t>
            </a:r>
          </a:p>
          <a:p>
            <a:pPr marL="342900" indent="-342900">
              <a:lnSpc>
                <a:spcPct val="150000"/>
              </a:lnSpc>
              <a:buFont typeface="Arial" panose="020B0604020202020204" pitchFamily="34" charset="0"/>
              <a:buChar char="•"/>
            </a:pPr>
            <a:r>
              <a:rPr lang="nl-NL"/>
              <a:t>Waren de taal en de toon aangepast aan de ander?</a:t>
            </a:r>
          </a:p>
          <a:p>
            <a:pPr marL="342900" indent="-342900">
              <a:lnSpc>
                <a:spcPct val="150000"/>
              </a:lnSpc>
              <a:buFont typeface="Arial" panose="020B0604020202020204" pitchFamily="34" charset="0"/>
              <a:buChar char="•"/>
            </a:pPr>
            <a:r>
              <a:rPr lang="nl-NL"/>
              <a:t>Zijn de gespreksregels gevolgd?</a:t>
            </a:r>
          </a:p>
          <a:p>
            <a:pPr marL="342900" indent="-342900">
              <a:lnSpc>
                <a:spcPct val="150000"/>
              </a:lnSpc>
              <a:buFont typeface="Arial" panose="020B0604020202020204" pitchFamily="34" charset="0"/>
              <a:buChar char="•"/>
            </a:pPr>
            <a:r>
              <a:rPr lang="nl-NL"/>
              <a:t>Zijn er sterke argumenten gebruikt?</a:t>
            </a:r>
          </a:p>
          <a:p>
            <a:pPr marL="342900" indent="-342900">
              <a:lnSpc>
                <a:spcPct val="150000"/>
              </a:lnSpc>
              <a:buFont typeface="Arial" panose="020B0604020202020204" pitchFamily="34" charset="0"/>
              <a:buChar char="•"/>
            </a:pPr>
            <a:r>
              <a:rPr lang="nl-NL"/>
              <a:t>Was de non-verbale communicatie passend?</a:t>
            </a:r>
          </a:p>
          <a:p>
            <a:endParaRPr lang="nl-NL"/>
          </a:p>
        </p:txBody>
      </p:sp>
      <p:sp>
        <p:nvSpPr>
          <p:cNvPr id="4" name="Tijdelijke aanduiding voor voettekst 3">
            <a:extLst>
              <a:ext uri="{FF2B5EF4-FFF2-40B4-BE49-F238E27FC236}">
                <a16:creationId xmlns:a16="http://schemas.microsoft.com/office/drawing/2014/main" id="{E730C2C0-344E-44EA-B49A-7EF510685DA8}"/>
              </a:ext>
            </a:extLst>
          </p:cNvPr>
          <p:cNvSpPr>
            <a:spLocks noGrp="1"/>
          </p:cNvSpPr>
          <p:nvPr>
            <p:ph type="ftr" sz="quarter" idx="11"/>
          </p:nvPr>
        </p:nvSpPr>
        <p:spPr/>
        <p:txBody>
          <a:bodyPr/>
          <a:lstStyle/>
          <a:p>
            <a:r>
              <a:rPr lang="nl-NL"/>
              <a:t>Taalbuddy bijeenkomst 2 - Spreken en spreekvaardigheid</a:t>
            </a:r>
          </a:p>
        </p:txBody>
      </p:sp>
      <p:pic>
        <p:nvPicPr>
          <p:cNvPr id="5" name="Afbeelding 4">
            <a:extLst>
              <a:ext uri="{FF2B5EF4-FFF2-40B4-BE49-F238E27FC236}">
                <a16:creationId xmlns:a16="http://schemas.microsoft.com/office/drawing/2014/main" id="{DC65603A-D897-4AD2-9BFC-F81D5507762C}"/>
              </a:ext>
            </a:extLst>
          </p:cNvPr>
          <p:cNvPicPr>
            <a:picLocks noChangeAspect="1"/>
          </p:cNvPicPr>
          <p:nvPr/>
        </p:nvPicPr>
        <p:blipFill>
          <a:blip r:embed="rId2"/>
          <a:stretch>
            <a:fillRect/>
          </a:stretch>
        </p:blipFill>
        <p:spPr>
          <a:xfrm>
            <a:off x="8122561" y="566190"/>
            <a:ext cx="1809574" cy="2585106"/>
          </a:xfrm>
          <a:prstGeom prst="rect">
            <a:avLst/>
          </a:prstGeom>
        </p:spPr>
      </p:pic>
      <p:sp>
        <p:nvSpPr>
          <p:cNvPr id="6" name="Tijdelijke aanduiding voor dianummer 5">
            <a:extLst>
              <a:ext uri="{FF2B5EF4-FFF2-40B4-BE49-F238E27FC236}">
                <a16:creationId xmlns:a16="http://schemas.microsoft.com/office/drawing/2014/main" id="{C117207A-4C83-40C3-A505-C1F4A4C7347E}"/>
              </a:ext>
            </a:extLst>
          </p:cNvPr>
          <p:cNvSpPr>
            <a:spLocks noGrp="1"/>
          </p:cNvSpPr>
          <p:nvPr>
            <p:ph type="sldNum" sz="quarter" idx="12"/>
          </p:nvPr>
        </p:nvSpPr>
        <p:spPr/>
        <p:txBody>
          <a:bodyPr/>
          <a:lstStyle/>
          <a:p>
            <a:fld id="{9AA2FC48-BCFE-4310-BE43-51E56148A879}" type="slidenum">
              <a:rPr lang="nl-NL" smtClean="0"/>
              <a:t>16</a:t>
            </a:fld>
            <a:endParaRPr lang="nl-NL"/>
          </a:p>
        </p:txBody>
      </p:sp>
    </p:spTree>
    <p:extLst>
      <p:ext uri="{BB962C8B-B14F-4D97-AF65-F5344CB8AC3E}">
        <p14:creationId xmlns:p14="http://schemas.microsoft.com/office/powerpoint/2010/main" val="148947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BCB51A-62EA-4624-B3F7-C0951A4620DB}"/>
              </a:ext>
            </a:extLst>
          </p:cNvPr>
          <p:cNvSpPr>
            <a:spLocks noGrp="1"/>
          </p:cNvSpPr>
          <p:nvPr>
            <p:ph type="title"/>
          </p:nvPr>
        </p:nvSpPr>
        <p:spPr/>
        <p:txBody>
          <a:bodyPr/>
          <a:lstStyle/>
          <a:p>
            <a:r>
              <a:rPr lang="nl-NL"/>
              <a:t>Feedback op spreekvaardigheid</a:t>
            </a:r>
          </a:p>
        </p:txBody>
      </p:sp>
      <p:sp>
        <p:nvSpPr>
          <p:cNvPr id="3" name="Tijdelijke aanduiding voor inhoud 2">
            <a:extLst>
              <a:ext uri="{FF2B5EF4-FFF2-40B4-BE49-F238E27FC236}">
                <a16:creationId xmlns:a16="http://schemas.microsoft.com/office/drawing/2014/main" id="{4916FC4C-F8FF-40CE-8444-CB88CA0CBF54}"/>
              </a:ext>
            </a:extLst>
          </p:cNvPr>
          <p:cNvSpPr>
            <a:spLocks noGrp="1"/>
          </p:cNvSpPr>
          <p:nvPr>
            <p:ph idx="1"/>
          </p:nvPr>
        </p:nvSpPr>
        <p:spPr/>
        <p:txBody>
          <a:bodyPr/>
          <a:lstStyle/>
          <a:p>
            <a:pPr marL="342900" indent="-342900">
              <a:lnSpc>
                <a:spcPct val="150000"/>
              </a:lnSpc>
              <a:buFont typeface="Arial"/>
              <a:buChar char="•"/>
              <a:defRPr/>
            </a:pPr>
            <a:r>
              <a:rPr lang="nl-NL"/>
              <a:t>Vind je feedback geven gemakkelijk of juist moeilijk?</a:t>
            </a:r>
          </a:p>
          <a:p>
            <a:pPr marL="342900" indent="-342900">
              <a:lnSpc>
                <a:spcPct val="150000"/>
              </a:lnSpc>
              <a:buFont typeface="Arial"/>
              <a:buChar char="•"/>
              <a:defRPr/>
            </a:pPr>
            <a:r>
              <a:rPr lang="nl-NL"/>
              <a:t>Waarom vind je dat?</a:t>
            </a:r>
          </a:p>
          <a:p>
            <a:pPr>
              <a:lnSpc>
                <a:spcPct val="150000"/>
              </a:lnSpc>
              <a:defRPr/>
            </a:pPr>
            <a:endParaRPr lang="nl-NL"/>
          </a:p>
          <a:p>
            <a:pPr>
              <a:lnSpc>
                <a:spcPct val="150000"/>
              </a:lnSpc>
              <a:defRPr/>
            </a:pPr>
            <a:endParaRPr lang="nl-NL"/>
          </a:p>
          <a:p>
            <a:endParaRPr lang="nl-NL"/>
          </a:p>
        </p:txBody>
      </p:sp>
      <p:sp>
        <p:nvSpPr>
          <p:cNvPr id="4" name="Tijdelijke aanduiding voor voettekst 3">
            <a:extLst>
              <a:ext uri="{FF2B5EF4-FFF2-40B4-BE49-F238E27FC236}">
                <a16:creationId xmlns:a16="http://schemas.microsoft.com/office/drawing/2014/main" id="{ABDD335B-F133-45FA-8A45-000C39CEBEA5}"/>
              </a:ext>
            </a:extLst>
          </p:cNvPr>
          <p:cNvSpPr>
            <a:spLocks noGrp="1"/>
          </p:cNvSpPr>
          <p:nvPr>
            <p:ph type="ftr" sz="quarter" idx="11"/>
          </p:nvPr>
        </p:nvSpPr>
        <p:spPr/>
        <p:txBody>
          <a:bodyPr/>
          <a:lstStyle/>
          <a:p>
            <a:r>
              <a:rPr lang="nl-NL"/>
              <a:t>Taalbuddy bijeenkomst 2 - Spreken en spreekvaardigheid</a:t>
            </a:r>
          </a:p>
        </p:txBody>
      </p:sp>
      <p:pic>
        <p:nvPicPr>
          <p:cNvPr id="5" name="Onlinemedia 4" title="Feedback geven (Humor Company)">
            <a:hlinkClick r:id="" action="ppaction://media"/>
            <a:extLst>
              <a:ext uri="{FF2B5EF4-FFF2-40B4-BE49-F238E27FC236}">
                <a16:creationId xmlns:a16="http://schemas.microsoft.com/office/drawing/2014/main" id="{BDDDFBDB-654B-4005-BE5E-A328A1283472}"/>
              </a:ext>
            </a:extLst>
          </p:cNvPr>
          <p:cNvPicPr>
            <a:picLocks noRot="1" noChangeAspect="1"/>
          </p:cNvPicPr>
          <p:nvPr>
            <a:videoFile r:link="rId1"/>
          </p:nvPr>
        </p:nvPicPr>
        <p:blipFill>
          <a:blip r:embed="rId4"/>
          <a:stretch>
            <a:fillRect/>
          </a:stretch>
        </p:blipFill>
        <p:spPr>
          <a:xfrm>
            <a:off x="2778102" y="3313523"/>
            <a:ext cx="4586795" cy="2580072"/>
          </a:xfrm>
          <a:prstGeom prst="rect">
            <a:avLst/>
          </a:prstGeom>
        </p:spPr>
      </p:pic>
      <p:sp>
        <p:nvSpPr>
          <p:cNvPr id="6" name="Tijdelijke aanduiding voor dianummer 5">
            <a:extLst>
              <a:ext uri="{FF2B5EF4-FFF2-40B4-BE49-F238E27FC236}">
                <a16:creationId xmlns:a16="http://schemas.microsoft.com/office/drawing/2014/main" id="{0D522DD4-2302-43A0-A161-E440010DDBEF}"/>
              </a:ext>
            </a:extLst>
          </p:cNvPr>
          <p:cNvSpPr>
            <a:spLocks noGrp="1"/>
          </p:cNvSpPr>
          <p:nvPr>
            <p:ph type="sldNum" sz="quarter" idx="12"/>
          </p:nvPr>
        </p:nvSpPr>
        <p:spPr/>
        <p:txBody>
          <a:bodyPr/>
          <a:lstStyle/>
          <a:p>
            <a:fld id="{9AA2FC48-BCFE-4310-BE43-51E56148A879}" type="slidenum">
              <a:rPr lang="nl-NL" smtClean="0"/>
              <a:t>17</a:t>
            </a:fld>
            <a:endParaRPr lang="nl-NL"/>
          </a:p>
        </p:txBody>
      </p:sp>
    </p:spTree>
    <p:extLst>
      <p:ext uri="{BB962C8B-B14F-4D97-AF65-F5344CB8AC3E}">
        <p14:creationId xmlns:p14="http://schemas.microsoft.com/office/powerpoint/2010/main" val="91122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96CAE2-06C5-4550-905A-AE3DA75252E5}"/>
              </a:ext>
            </a:extLst>
          </p:cNvPr>
          <p:cNvSpPr>
            <a:spLocks noGrp="1"/>
          </p:cNvSpPr>
          <p:nvPr>
            <p:ph type="title"/>
          </p:nvPr>
        </p:nvSpPr>
        <p:spPr/>
        <p:txBody>
          <a:bodyPr/>
          <a:lstStyle/>
          <a:p>
            <a:r>
              <a:rPr lang="nl-NL"/>
              <a:t>Feedback op spreekvaardigheid</a:t>
            </a:r>
          </a:p>
        </p:txBody>
      </p:sp>
      <p:sp>
        <p:nvSpPr>
          <p:cNvPr id="3" name="Tijdelijke aanduiding voor inhoud 2">
            <a:extLst>
              <a:ext uri="{FF2B5EF4-FFF2-40B4-BE49-F238E27FC236}">
                <a16:creationId xmlns:a16="http://schemas.microsoft.com/office/drawing/2014/main" id="{AC7D3F68-81B5-441F-B85D-5CB19505E5F1}"/>
              </a:ext>
            </a:extLst>
          </p:cNvPr>
          <p:cNvSpPr>
            <a:spLocks noGrp="1"/>
          </p:cNvSpPr>
          <p:nvPr>
            <p:ph idx="1"/>
          </p:nvPr>
        </p:nvSpPr>
        <p:spPr/>
        <p:txBody>
          <a:bodyPr/>
          <a:lstStyle/>
          <a:p>
            <a:pPr marL="342900" indent="-342900">
              <a:lnSpc>
                <a:spcPct val="150000"/>
              </a:lnSpc>
              <a:buFont typeface="Arial" charset="0"/>
              <a:buChar char="•"/>
            </a:pPr>
            <a:r>
              <a:rPr lang="nl-NL"/>
              <a:t>verstaanbaarheid</a:t>
            </a:r>
          </a:p>
          <a:p>
            <a:pPr marL="342900" indent="-342900">
              <a:lnSpc>
                <a:spcPct val="150000"/>
              </a:lnSpc>
              <a:buFont typeface="Arial" charset="0"/>
              <a:buChar char="•"/>
            </a:pPr>
            <a:r>
              <a:rPr lang="nl-NL"/>
              <a:t>begrijpelijkheid</a:t>
            </a:r>
          </a:p>
          <a:p>
            <a:pPr marL="342900" indent="-342900">
              <a:lnSpc>
                <a:spcPct val="150000"/>
              </a:lnSpc>
              <a:buFont typeface="Arial" charset="0"/>
              <a:buChar char="•"/>
            </a:pPr>
            <a:r>
              <a:rPr lang="nl-NL"/>
              <a:t>passend taalgebruik</a:t>
            </a:r>
          </a:p>
          <a:p>
            <a:pPr marL="342900" indent="-342900">
              <a:lnSpc>
                <a:spcPct val="150000"/>
              </a:lnSpc>
              <a:buFont typeface="Arial" charset="0"/>
              <a:buChar char="•"/>
            </a:pPr>
            <a:r>
              <a:rPr lang="nl-NL"/>
              <a:t>passende stijl</a:t>
            </a:r>
          </a:p>
          <a:p>
            <a:pPr marL="342900" indent="-342900">
              <a:lnSpc>
                <a:spcPct val="150000"/>
              </a:lnSpc>
              <a:buFont typeface="Arial" charset="0"/>
              <a:buChar char="•"/>
            </a:pPr>
            <a:r>
              <a:rPr lang="nl-NL"/>
              <a:t>passende woorden bij de stijl</a:t>
            </a:r>
          </a:p>
          <a:p>
            <a:endParaRPr lang="nl-NL"/>
          </a:p>
        </p:txBody>
      </p:sp>
      <p:sp>
        <p:nvSpPr>
          <p:cNvPr id="4" name="Tijdelijke aanduiding voor voettekst 3">
            <a:extLst>
              <a:ext uri="{FF2B5EF4-FFF2-40B4-BE49-F238E27FC236}">
                <a16:creationId xmlns:a16="http://schemas.microsoft.com/office/drawing/2014/main" id="{5701118D-0392-4149-B21E-540862644238}"/>
              </a:ext>
            </a:extLst>
          </p:cNvPr>
          <p:cNvSpPr>
            <a:spLocks noGrp="1"/>
          </p:cNvSpPr>
          <p:nvPr>
            <p:ph type="ftr" sz="quarter" idx="11"/>
          </p:nvPr>
        </p:nvSpPr>
        <p:spPr/>
        <p:txBody>
          <a:bodyPr/>
          <a:lstStyle/>
          <a:p>
            <a:r>
              <a:rPr lang="nl-NL"/>
              <a:t>Taalbuddy bijeenkomst 2 - Spreken en spreekvaardigheid</a:t>
            </a:r>
          </a:p>
        </p:txBody>
      </p:sp>
      <p:sp>
        <p:nvSpPr>
          <p:cNvPr id="5" name="Tijdelijke aanduiding voor dianummer 4">
            <a:extLst>
              <a:ext uri="{FF2B5EF4-FFF2-40B4-BE49-F238E27FC236}">
                <a16:creationId xmlns:a16="http://schemas.microsoft.com/office/drawing/2014/main" id="{560A8B3C-BED1-4C49-BA90-5DBF968A5FFE}"/>
              </a:ext>
            </a:extLst>
          </p:cNvPr>
          <p:cNvSpPr>
            <a:spLocks noGrp="1"/>
          </p:cNvSpPr>
          <p:nvPr>
            <p:ph type="sldNum" sz="quarter" idx="12"/>
          </p:nvPr>
        </p:nvSpPr>
        <p:spPr/>
        <p:txBody>
          <a:bodyPr/>
          <a:lstStyle/>
          <a:p>
            <a:fld id="{9AA2FC48-BCFE-4310-BE43-51E56148A879}" type="slidenum">
              <a:rPr lang="nl-NL" smtClean="0"/>
              <a:t>18</a:t>
            </a:fld>
            <a:endParaRPr lang="nl-NL"/>
          </a:p>
        </p:txBody>
      </p:sp>
    </p:spTree>
    <p:extLst>
      <p:ext uri="{BB962C8B-B14F-4D97-AF65-F5344CB8AC3E}">
        <p14:creationId xmlns:p14="http://schemas.microsoft.com/office/powerpoint/2010/main" val="264581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D4F613-6375-4074-9A77-752E6FCACCA3}"/>
              </a:ext>
            </a:extLst>
          </p:cNvPr>
          <p:cNvSpPr>
            <a:spLocks noGrp="1"/>
          </p:cNvSpPr>
          <p:nvPr>
            <p:ph type="title"/>
          </p:nvPr>
        </p:nvSpPr>
        <p:spPr/>
        <p:txBody>
          <a:bodyPr/>
          <a:lstStyle/>
          <a:p>
            <a:r>
              <a:rPr lang="nl-NL"/>
              <a:t>Niveau 1F en 2F</a:t>
            </a:r>
            <a:br>
              <a:rPr lang="nl-NL"/>
            </a:br>
            <a:r>
              <a:rPr lang="nl-NL"/>
              <a:t>Spreken</a:t>
            </a:r>
          </a:p>
        </p:txBody>
      </p:sp>
      <p:graphicFrame>
        <p:nvGraphicFramePr>
          <p:cNvPr id="5" name="Tabel 5">
            <a:extLst>
              <a:ext uri="{FF2B5EF4-FFF2-40B4-BE49-F238E27FC236}">
                <a16:creationId xmlns:a16="http://schemas.microsoft.com/office/drawing/2014/main" id="{EDC42268-1F70-480B-BB39-DA083A093B61}"/>
              </a:ext>
            </a:extLst>
          </p:cNvPr>
          <p:cNvGraphicFramePr>
            <a:graphicFrameLocks noGrp="1"/>
          </p:cNvGraphicFramePr>
          <p:nvPr>
            <p:ph idx="1"/>
            <p:extLst>
              <p:ext uri="{D42A27DB-BD31-4B8C-83A1-F6EECF244321}">
                <p14:modId xmlns:p14="http://schemas.microsoft.com/office/powerpoint/2010/main" val="3986869744"/>
              </p:ext>
            </p:extLst>
          </p:nvPr>
        </p:nvGraphicFramePr>
        <p:xfrm>
          <a:off x="571500" y="2046288"/>
          <a:ext cx="8999535" cy="4028440"/>
        </p:xfrm>
        <a:graphic>
          <a:graphicData uri="http://schemas.openxmlformats.org/drawingml/2006/table">
            <a:tbl>
              <a:tblPr firstRow="1" bandRow="1">
                <a:tableStyleId>{5C22544A-7EE6-4342-B048-85BDC9FD1C3A}</a:tableStyleId>
              </a:tblPr>
              <a:tblGrid>
                <a:gridCol w="2999845">
                  <a:extLst>
                    <a:ext uri="{9D8B030D-6E8A-4147-A177-3AD203B41FA5}">
                      <a16:colId xmlns:a16="http://schemas.microsoft.com/office/drawing/2014/main" val="3338555499"/>
                    </a:ext>
                  </a:extLst>
                </a:gridCol>
                <a:gridCol w="2999845">
                  <a:extLst>
                    <a:ext uri="{9D8B030D-6E8A-4147-A177-3AD203B41FA5}">
                      <a16:colId xmlns:a16="http://schemas.microsoft.com/office/drawing/2014/main" val="1505171415"/>
                    </a:ext>
                  </a:extLst>
                </a:gridCol>
                <a:gridCol w="2999845">
                  <a:extLst>
                    <a:ext uri="{9D8B030D-6E8A-4147-A177-3AD203B41FA5}">
                      <a16:colId xmlns:a16="http://schemas.microsoft.com/office/drawing/2014/main" val="1665756187"/>
                    </a:ext>
                  </a:extLst>
                </a:gridCol>
              </a:tblGrid>
              <a:tr h="370840">
                <a:tc>
                  <a:txBody>
                    <a:bodyPr/>
                    <a:lstStyle/>
                    <a:p>
                      <a:endParaRPr lang="nl-NL"/>
                    </a:p>
                  </a:txBody>
                  <a:tcPr/>
                </a:tc>
                <a:tc>
                  <a:txBody>
                    <a:bodyPr/>
                    <a:lstStyle/>
                    <a:p>
                      <a:r>
                        <a:rPr lang="nl-NL"/>
                        <a:t>Niveau 1F</a:t>
                      </a:r>
                    </a:p>
                  </a:txBody>
                  <a:tcPr/>
                </a:tc>
                <a:tc>
                  <a:txBody>
                    <a:bodyPr/>
                    <a:lstStyle/>
                    <a:p>
                      <a:r>
                        <a:rPr lang="nl-NL"/>
                        <a:t>Niveau 2F</a:t>
                      </a:r>
                    </a:p>
                  </a:txBody>
                  <a:tcPr/>
                </a:tc>
                <a:extLst>
                  <a:ext uri="{0D108BD9-81ED-4DB2-BD59-A6C34878D82A}">
                    <a16:rowId xmlns:a16="http://schemas.microsoft.com/office/drawing/2014/main" val="157543423"/>
                  </a:ext>
                </a:extLst>
              </a:tr>
              <a:tr h="370840">
                <a:tc>
                  <a:txBody>
                    <a:bodyPr/>
                    <a:lstStyle/>
                    <a:p>
                      <a:r>
                        <a:rPr lang="nl-NL"/>
                        <a:t>Een monoloog houden</a:t>
                      </a:r>
                    </a:p>
                  </a:txBody>
                  <a:tcPr/>
                </a:tc>
                <a:tc>
                  <a:txBody>
                    <a:bodyPr/>
                    <a:lstStyle/>
                    <a:p>
                      <a:r>
                        <a:rPr lang="nl-NL"/>
                        <a:t>Kan alledaagse aspecten beschrijven, zoals mensen, plaatsen en zaken. </a:t>
                      </a:r>
                    </a:p>
                    <a:p>
                      <a:r>
                        <a:rPr lang="nl-NL"/>
                        <a:t>Kan verslag uitbrengen van gebeurtenissen en activiteiten en persoonlijke ervaringen.</a:t>
                      </a:r>
                    </a:p>
                    <a:p>
                      <a:r>
                        <a:rPr lang="nl-NL"/>
                        <a:t>Kan een kort, voorbereid verhaal of presentatie houden en daarbij op eenvoudige vragen reageren. </a:t>
                      </a:r>
                    </a:p>
                  </a:txBody>
                  <a:tcPr/>
                </a:tc>
                <a:tc>
                  <a:txBody>
                    <a:bodyPr/>
                    <a:lstStyle/>
                    <a:p>
                      <a:r>
                        <a:rPr lang="nl-NL"/>
                        <a:t>Kan in grote lijnen redenen en verklaringen geven voor eigen meningen, plannen en handelingen en kan een kort verhaal vertellen. </a:t>
                      </a:r>
                    </a:p>
                    <a:p>
                      <a:r>
                        <a:rPr lang="nl-NL"/>
                        <a:t>Kan informatie verzamelen om over een onderwerp uit eigen interessegebied een voorbereide presentatie te geven.</a:t>
                      </a:r>
                    </a:p>
                    <a:p>
                      <a:r>
                        <a:rPr lang="nl-NL"/>
                        <a:t>Kan vragen beantwoorden naar aanleiding van deze presentatie</a:t>
                      </a:r>
                    </a:p>
                  </a:txBody>
                  <a:tcPr/>
                </a:tc>
                <a:extLst>
                  <a:ext uri="{0D108BD9-81ED-4DB2-BD59-A6C34878D82A}">
                    <a16:rowId xmlns:a16="http://schemas.microsoft.com/office/drawing/2014/main" val="937306433"/>
                  </a:ext>
                </a:extLst>
              </a:tr>
            </a:tbl>
          </a:graphicData>
        </a:graphic>
      </p:graphicFrame>
      <p:sp>
        <p:nvSpPr>
          <p:cNvPr id="4" name="Tijdelijke aanduiding voor voettekst 3">
            <a:extLst>
              <a:ext uri="{FF2B5EF4-FFF2-40B4-BE49-F238E27FC236}">
                <a16:creationId xmlns:a16="http://schemas.microsoft.com/office/drawing/2014/main" id="{42669AC3-5DC6-45E0-9544-8D60F531C807}"/>
              </a:ext>
            </a:extLst>
          </p:cNvPr>
          <p:cNvSpPr>
            <a:spLocks noGrp="1"/>
          </p:cNvSpPr>
          <p:nvPr>
            <p:ph type="ftr" sz="quarter" idx="11"/>
          </p:nvPr>
        </p:nvSpPr>
        <p:spPr/>
        <p:txBody>
          <a:bodyPr/>
          <a:lstStyle/>
          <a:p>
            <a:r>
              <a:rPr lang="nl-NL"/>
              <a:t>Taalbuddy bijeenkomst 2 - Spreken en spreekvaardigheid</a:t>
            </a:r>
          </a:p>
        </p:txBody>
      </p:sp>
      <p:sp>
        <p:nvSpPr>
          <p:cNvPr id="3" name="Tijdelijke aanduiding voor dianummer 2">
            <a:extLst>
              <a:ext uri="{FF2B5EF4-FFF2-40B4-BE49-F238E27FC236}">
                <a16:creationId xmlns:a16="http://schemas.microsoft.com/office/drawing/2014/main" id="{F07B8D2B-6EA8-499E-AE5C-F43E1D8523FD}"/>
              </a:ext>
            </a:extLst>
          </p:cNvPr>
          <p:cNvSpPr>
            <a:spLocks noGrp="1"/>
          </p:cNvSpPr>
          <p:nvPr>
            <p:ph type="sldNum" sz="quarter" idx="12"/>
          </p:nvPr>
        </p:nvSpPr>
        <p:spPr/>
        <p:txBody>
          <a:bodyPr/>
          <a:lstStyle/>
          <a:p>
            <a:fld id="{9AA2FC48-BCFE-4310-BE43-51E56148A879}" type="slidenum">
              <a:rPr lang="nl-NL" smtClean="0"/>
              <a:t>19</a:t>
            </a:fld>
            <a:endParaRPr lang="nl-NL"/>
          </a:p>
        </p:txBody>
      </p:sp>
    </p:spTree>
    <p:extLst>
      <p:ext uri="{BB962C8B-B14F-4D97-AF65-F5344CB8AC3E}">
        <p14:creationId xmlns:p14="http://schemas.microsoft.com/office/powerpoint/2010/main" val="416806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stretch>
            <a:fillRect/>
          </a:stretch>
        </p:blipFill>
        <p:spPr>
          <a:xfrm>
            <a:off x="2383536" y="433824"/>
            <a:ext cx="8995566" cy="6424176"/>
          </a:xfrm>
          <a:prstGeom prst="rect">
            <a:avLst/>
          </a:prstGeom>
        </p:spPr>
      </p:pic>
      <p:sp>
        <p:nvSpPr>
          <p:cNvPr id="2" name="Titel 1"/>
          <p:cNvSpPr>
            <a:spLocks noGrp="1"/>
          </p:cNvSpPr>
          <p:nvPr>
            <p:ph type="title"/>
          </p:nvPr>
        </p:nvSpPr>
        <p:spPr/>
        <p:txBody>
          <a:bodyPr/>
          <a:lstStyle/>
          <a:p>
            <a:r>
              <a:rPr lang="nl-NL"/>
              <a:t>Taalbuddy bijeenkomst 2</a:t>
            </a:r>
            <a:br>
              <a:rPr lang="nl-NL"/>
            </a:br>
            <a:r>
              <a:rPr lang="nl-NL"/>
              <a:t>Spreken en gesprekken voeren</a:t>
            </a:r>
          </a:p>
        </p:txBody>
      </p:sp>
      <p:sp>
        <p:nvSpPr>
          <p:cNvPr id="3" name="Tijdelijke aanduiding voor tekst 2"/>
          <p:cNvSpPr>
            <a:spLocks noGrp="1"/>
          </p:cNvSpPr>
          <p:nvPr>
            <p:ph type="body" idx="1"/>
          </p:nvPr>
        </p:nvSpPr>
        <p:spPr/>
        <p:txBody>
          <a:bodyPr/>
          <a:lstStyle/>
          <a:p>
            <a:r>
              <a:rPr lang="nl-NL"/>
              <a:t>Over spreekvaardigheid, de rol van de taalbuddy daarbij en het geven van feedback op spreekvaardigheid</a:t>
            </a:r>
          </a:p>
        </p:txBody>
      </p:sp>
    </p:spTree>
    <p:extLst>
      <p:ext uri="{BB962C8B-B14F-4D97-AF65-F5344CB8AC3E}">
        <p14:creationId xmlns:p14="http://schemas.microsoft.com/office/powerpoint/2010/main" val="353581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24A6CE-141E-4618-8FCE-C10D96923F63}"/>
              </a:ext>
            </a:extLst>
          </p:cNvPr>
          <p:cNvSpPr>
            <a:spLocks noGrp="1"/>
          </p:cNvSpPr>
          <p:nvPr>
            <p:ph type="title"/>
          </p:nvPr>
        </p:nvSpPr>
        <p:spPr/>
        <p:txBody>
          <a:bodyPr/>
          <a:lstStyle/>
          <a:p>
            <a:r>
              <a:rPr lang="nl-NL"/>
              <a:t>Niveau 1F en 2F</a:t>
            </a:r>
            <a:br>
              <a:rPr lang="nl-NL"/>
            </a:br>
            <a:r>
              <a:rPr lang="nl-NL"/>
              <a:t>Gesprekken voeren</a:t>
            </a:r>
          </a:p>
        </p:txBody>
      </p:sp>
      <p:graphicFrame>
        <p:nvGraphicFramePr>
          <p:cNvPr id="5" name="Tabel 5">
            <a:extLst>
              <a:ext uri="{FF2B5EF4-FFF2-40B4-BE49-F238E27FC236}">
                <a16:creationId xmlns:a16="http://schemas.microsoft.com/office/drawing/2014/main" id="{B41B5FAE-1D69-4A10-90E5-20F9CDF7CA9B}"/>
              </a:ext>
            </a:extLst>
          </p:cNvPr>
          <p:cNvGraphicFramePr>
            <a:graphicFrameLocks noGrp="1"/>
          </p:cNvGraphicFramePr>
          <p:nvPr>
            <p:ph idx="1"/>
            <p:extLst>
              <p:ext uri="{D42A27DB-BD31-4B8C-83A1-F6EECF244321}">
                <p14:modId xmlns:p14="http://schemas.microsoft.com/office/powerpoint/2010/main" val="1893719511"/>
              </p:ext>
            </p:extLst>
          </p:nvPr>
        </p:nvGraphicFramePr>
        <p:xfrm>
          <a:off x="571500" y="2046288"/>
          <a:ext cx="8999535" cy="4028440"/>
        </p:xfrm>
        <a:graphic>
          <a:graphicData uri="http://schemas.openxmlformats.org/drawingml/2006/table">
            <a:tbl>
              <a:tblPr firstRow="1" bandRow="1">
                <a:tableStyleId>{5C22544A-7EE6-4342-B048-85BDC9FD1C3A}</a:tableStyleId>
              </a:tblPr>
              <a:tblGrid>
                <a:gridCol w="2999845">
                  <a:extLst>
                    <a:ext uri="{9D8B030D-6E8A-4147-A177-3AD203B41FA5}">
                      <a16:colId xmlns:a16="http://schemas.microsoft.com/office/drawing/2014/main" val="286600098"/>
                    </a:ext>
                  </a:extLst>
                </a:gridCol>
                <a:gridCol w="2999845">
                  <a:extLst>
                    <a:ext uri="{9D8B030D-6E8A-4147-A177-3AD203B41FA5}">
                      <a16:colId xmlns:a16="http://schemas.microsoft.com/office/drawing/2014/main" val="4074270903"/>
                    </a:ext>
                  </a:extLst>
                </a:gridCol>
                <a:gridCol w="2999845">
                  <a:extLst>
                    <a:ext uri="{9D8B030D-6E8A-4147-A177-3AD203B41FA5}">
                      <a16:colId xmlns:a16="http://schemas.microsoft.com/office/drawing/2014/main" val="4065130742"/>
                    </a:ext>
                  </a:extLst>
                </a:gridCol>
              </a:tblGrid>
              <a:tr h="370840">
                <a:tc>
                  <a:txBody>
                    <a:bodyPr/>
                    <a:lstStyle/>
                    <a:p>
                      <a:endParaRPr lang="nl-NL"/>
                    </a:p>
                  </a:txBody>
                  <a:tcPr/>
                </a:tc>
                <a:tc>
                  <a:txBody>
                    <a:bodyPr/>
                    <a:lstStyle/>
                    <a:p>
                      <a:r>
                        <a:rPr lang="nl-NL"/>
                        <a:t>1F</a:t>
                      </a:r>
                    </a:p>
                  </a:txBody>
                  <a:tcPr/>
                </a:tc>
                <a:tc>
                  <a:txBody>
                    <a:bodyPr/>
                    <a:lstStyle/>
                    <a:p>
                      <a:r>
                        <a:rPr lang="nl-NL"/>
                        <a:t>2F</a:t>
                      </a:r>
                    </a:p>
                  </a:txBody>
                  <a:tcPr/>
                </a:tc>
                <a:extLst>
                  <a:ext uri="{0D108BD9-81ED-4DB2-BD59-A6C34878D82A}">
                    <a16:rowId xmlns:a16="http://schemas.microsoft.com/office/drawing/2014/main" val="3510941684"/>
                  </a:ext>
                </a:extLst>
              </a:tr>
              <a:tr h="370840">
                <a:tc>
                  <a:txBody>
                    <a:bodyPr/>
                    <a:lstStyle/>
                    <a:p>
                      <a:r>
                        <a:rPr lang="nl-NL"/>
                        <a:t>1. Deelnemen aan discussie en overleg</a:t>
                      </a:r>
                    </a:p>
                  </a:txBody>
                  <a:tcPr/>
                </a:tc>
                <a:tc>
                  <a:txBody>
                    <a:bodyPr/>
                    <a:lstStyle/>
                    <a:p>
                      <a:r>
                        <a:rPr lang="nl-NL"/>
                        <a:t>Kan de hoofdpunten volgen en kan de eigen mening verwoorden en onderbouwen met argumenten.</a:t>
                      </a:r>
                    </a:p>
                    <a:p>
                      <a:r>
                        <a:rPr lang="nl-NL"/>
                        <a:t>Kan kritisch luisteren naar meningen en opvattingen en een reactie geven. </a:t>
                      </a:r>
                    </a:p>
                  </a:txBody>
                  <a:tcPr/>
                </a:tc>
                <a:tc>
                  <a:txBody>
                    <a:bodyPr/>
                    <a:lstStyle/>
                    <a:p>
                      <a:r>
                        <a:rPr lang="nl-NL"/>
                        <a:t>Kan bespreken wat er gedaan moet worden en bijdragen aan een planning.</a:t>
                      </a:r>
                    </a:p>
                    <a:p>
                      <a:r>
                        <a:rPr lang="nl-NL"/>
                        <a:t>Kan tijdens een discussie of overleg (op beleefde wijze) een probleem verhelderen, een overtuiging of mening, instemming of afkeuring uitdrukken en commentaar geven op de visie van anderen.</a:t>
                      </a:r>
                    </a:p>
                  </a:txBody>
                  <a:tcPr/>
                </a:tc>
                <a:extLst>
                  <a:ext uri="{0D108BD9-81ED-4DB2-BD59-A6C34878D82A}">
                    <a16:rowId xmlns:a16="http://schemas.microsoft.com/office/drawing/2014/main" val="2769651476"/>
                  </a:ext>
                </a:extLst>
              </a:tr>
            </a:tbl>
          </a:graphicData>
        </a:graphic>
      </p:graphicFrame>
      <p:sp>
        <p:nvSpPr>
          <p:cNvPr id="4" name="Tijdelijke aanduiding voor voettekst 3">
            <a:extLst>
              <a:ext uri="{FF2B5EF4-FFF2-40B4-BE49-F238E27FC236}">
                <a16:creationId xmlns:a16="http://schemas.microsoft.com/office/drawing/2014/main" id="{C6B03B76-796E-4BD2-883A-EEDB1F1A264E}"/>
              </a:ext>
            </a:extLst>
          </p:cNvPr>
          <p:cNvSpPr>
            <a:spLocks noGrp="1"/>
          </p:cNvSpPr>
          <p:nvPr>
            <p:ph type="ftr" sz="quarter" idx="11"/>
          </p:nvPr>
        </p:nvSpPr>
        <p:spPr/>
        <p:txBody>
          <a:bodyPr/>
          <a:lstStyle/>
          <a:p>
            <a:r>
              <a:rPr lang="nl-NL"/>
              <a:t>Taalbuddy bijeenkomst 2 - Spreken en spreekvaardigheid</a:t>
            </a:r>
          </a:p>
        </p:txBody>
      </p:sp>
      <p:sp>
        <p:nvSpPr>
          <p:cNvPr id="3" name="Tijdelijke aanduiding voor dianummer 2">
            <a:extLst>
              <a:ext uri="{FF2B5EF4-FFF2-40B4-BE49-F238E27FC236}">
                <a16:creationId xmlns:a16="http://schemas.microsoft.com/office/drawing/2014/main" id="{BEEFFAEC-D98B-4F88-88D8-D00E3AA88693}"/>
              </a:ext>
            </a:extLst>
          </p:cNvPr>
          <p:cNvSpPr>
            <a:spLocks noGrp="1"/>
          </p:cNvSpPr>
          <p:nvPr>
            <p:ph type="sldNum" sz="quarter" idx="12"/>
          </p:nvPr>
        </p:nvSpPr>
        <p:spPr/>
        <p:txBody>
          <a:bodyPr/>
          <a:lstStyle/>
          <a:p>
            <a:fld id="{9AA2FC48-BCFE-4310-BE43-51E56148A879}" type="slidenum">
              <a:rPr lang="nl-NL" smtClean="0"/>
              <a:t>20</a:t>
            </a:fld>
            <a:endParaRPr lang="nl-NL"/>
          </a:p>
        </p:txBody>
      </p:sp>
    </p:spTree>
    <p:extLst>
      <p:ext uri="{BB962C8B-B14F-4D97-AF65-F5344CB8AC3E}">
        <p14:creationId xmlns:p14="http://schemas.microsoft.com/office/powerpoint/2010/main" val="297192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98FD1-B276-4F47-9620-B72BD54F61D1}"/>
              </a:ext>
            </a:extLst>
          </p:cNvPr>
          <p:cNvSpPr>
            <a:spLocks noGrp="1"/>
          </p:cNvSpPr>
          <p:nvPr>
            <p:ph type="title"/>
          </p:nvPr>
        </p:nvSpPr>
        <p:spPr/>
        <p:txBody>
          <a:bodyPr/>
          <a:lstStyle/>
          <a:p>
            <a:r>
              <a:rPr lang="nl-NL"/>
              <a:t>Niveau 1F en 2F</a:t>
            </a:r>
            <a:br>
              <a:rPr lang="nl-NL"/>
            </a:br>
            <a:r>
              <a:rPr lang="nl-NL"/>
              <a:t>Gesprekken voeren (vervolg)</a:t>
            </a:r>
          </a:p>
        </p:txBody>
      </p:sp>
      <p:graphicFrame>
        <p:nvGraphicFramePr>
          <p:cNvPr id="5" name="Tabel 5">
            <a:extLst>
              <a:ext uri="{FF2B5EF4-FFF2-40B4-BE49-F238E27FC236}">
                <a16:creationId xmlns:a16="http://schemas.microsoft.com/office/drawing/2014/main" id="{D8E30ADF-DD61-40D7-942E-4EE8CE216FE7}"/>
              </a:ext>
            </a:extLst>
          </p:cNvPr>
          <p:cNvGraphicFramePr>
            <a:graphicFrameLocks noGrp="1"/>
          </p:cNvGraphicFramePr>
          <p:nvPr>
            <p:ph idx="1"/>
            <p:extLst>
              <p:ext uri="{D42A27DB-BD31-4B8C-83A1-F6EECF244321}">
                <p14:modId xmlns:p14="http://schemas.microsoft.com/office/powerpoint/2010/main" val="1654855835"/>
              </p:ext>
            </p:extLst>
          </p:nvPr>
        </p:nvGraphicFramePr>
        <p:xfrm>
          <a:off x="571500" y="2046288"/>
          <a:ext cx="8999535" cy="2382520"/>
        </p:xfrm>
        <a:graphic>
          <a:graphicData uri="http://schemas.openxmlformats.org/drawingml/2006/table">
            <a:tbl>
              <a:tblPr firstRow="1" bandRow="1">
                <a:tableStyleId>{5C22544A-7EE6-4342-B048-85BDC9FD1C3A}</a:tableStyleId>
              </a:tblPr>
              <a:tblGrid>
                <a:gridCol w="2999845">
                  <a:extLst>
                    <a:ext uri="{9D8B030D-6E8A-4147-A177-3AD203B41FA5}">
                      <a16:colId xmlns:a16="http://schemas.microsoft.com/office/drawing/2014/main" val="2810950506"/>
                    </a:ext>
                  </a:extLst>
                </a:gridCol>
                <a:gridCol w="2999845">
                  <a:extLst>
                    <a:ext uri="{9D8B030D-6E8A-4147-A177-3AD203B41FA5}">
                      <a16:colId xmlns:a16="http://schemas.microsoft.com/office/drawing/2014/main" val="2029236271"/>
                    </a:ext>
                  </a:extLst>
                </a:gridCol>
                <a:gridCol w="2999845">
                  <a:extLst>
                    <a:ext uri="{9D8B030D-6E8A-4147-A177-3AD203B41FA5}">
                      <a16:colId xmlns:a16="http://schemas.microsoft.com/office/drawing/2014/main" val="3591948194"/>
                    </a:ext>
                  </a:extLst>
                </a:gridCol>
              </a:tblGrid>
              <a:tr h="370840">
                <a:tc>
                  <a:txBody>
                    <a:bodyPr/>
                    <a:lstStyle/>
                    <a:p>
                      <a:endParaRPr lang="nl-NL"/>
                    </a:p>
                  </a:txBody>
                  <a:tcPr/>
                </a:tc>
                <a:tc>
                  <a:txBody>
                    <a:bodyPr/>
                    <a:lstStyle/>
                    <a:p>
                      <a:r>
                        <a:rPr lang="nl-NL"/>
                        <a:t>1F</a:t>
                      </a:r>
                    </a:p>
                  </a:txBody>
                  <a:tcPr/>
                </a:tc>
                <a:tc>
                  <a:txBody>
                    <a:bodyPr/>
                    <a:lstStyle/>
                    <a:p>
                      <a:r>
                        <a:rPr lang="nl-NL"/>
                        <a:t>2F</a:t>
                      </a:r>
                    </a:p>
                  </a:txBody>
                  <a:tcPr/>
                </a:tc>
                <a:extLst>
                  <a:ext uri="{0D108BD9-81ED-4DB2-BD59-A6C34878D82A}">
                    <a16:rowId xmlns:a16="http://schemas.microsoft.com/office/drawing/2014/main" val="2128323883"/>
                  </a:ext>
                </a:extLst>
              </a:tr>
              <a:tr h="370840">
                <a:tc>
                  <a:txBody>
                    <a:bodyPr/>
                    <a:lstStyle/>
                    <a:p>
                      <a:r>
                        <a:rPr lang="nl-NL"/>
                        <a:t>2. Informatie uitwisselen</a:t>
                      </a:r>
                    </a:p>
                  </a:txBody>
                  <a:tcPr/>
                </a:tc>
                <a:tc>
                  <a:txBody>
                    <a:bodyPr/>
                    <a:lstStyle/>
                    <a:p>
                      <a:r>
                        <a:rPr lang="nl-NL"/>
                        <a:t>Kan in gesprekken binnen en buiten school informatie geven en vragen en kan kritisch luisteren naar deze informatie. </a:t>
                      </a:r>
                    </a:p>
                    <a:p>
                      <a:r>
                        <a:rPr lang="nl-NL"/>
                        <a:t>Kan informatie beoordelen en een reactie geven.</a:t>
                      </a:r>
                    </a:p>
                  </a:txBody>
                  <a:tcPr/>
                </a:tc>
                <a:tc>
                  <a:txBody>
                    <a:bodyPr/>
                    <a:lstStyle/>
                    <a:p>
                      <a:r>
                        <a:rPr lang="nl-NL"/>
                        <a:t>Kan informatie vragen en geven aan instanties binnen en buiten school.</a:t>
                      </a:r>
                    </a:p>
                    <a:p>
                      <a:r>
                        <a:rPr lang="nl-NL"/>
                        <a:t>Kan informatie verzamelen en verwerken via het houden van een vraaggesprek.</a:t>
                      </a:r>
                    </a:p>
                  </a:txBody>
                  <a:tcPr/>
                </a:tc>
                <a:extLst>
                  <a:ext uri="{0D108BD9-81ED-4DB2-BD59-A6C34878D82A}">
                    <a16:rowId xmlns:a16="http://schemas.microsoft.com/office/drawing/2014/main" val="1939784682"/>
                  </a:ext>
                </a:extLst>
              </a:tr>
            </a:tbl>
          </a:graphicData>
        </a:graphic>
      </p:graphicFrame>
      <p:sp>
        <p:nvSpPr>
          <p:cNvPr id="4" name="Tijdelijke aanduiding voor voettekst 3">
            <a:extLst>
              <a:ext uri="{FF2B5EF4-FFF2-40B4-BE49-F238E27FC236}">
                <a16:creationId xmlns:a16="http://schemas.microsoft.com/office/drawing/2014/main" id="{422E7DA6-CE81-44DC-B072-A730D9069C3E}"/>
              </a:ext>
            </a:extLst>
          </p:cNvPr>
          <p:cNvSpPr>
            <a:spLocks noGrp="1"/>
          </p:cNvSpPr>
          <p:nvPr>
            <p:ph type="ftr" sz="quarter" idx="11"/>
          </p:nvPr>
        </p:nvSpPr>
        <p:spPr/>
        <p:txBody>
          <a:bodyPr/>
          <a:lstStyle/>
          <a:p>
            <a:r>
              <a:rPr lang="nl-NL"/>
              <a:t>Taalbuddy bijeenkomst 2 - Spreken en spreekvaardigheid</a:t>
            </a:r>
          </a:p>
        </p:txBody>
      </p:sp>
      <p:sp>
        <p:nvSpPr>
          <p:cNvPr id="3" name="Tijdelijke aanduiding voor dianummer 2">
            <a:extLst>
              <a:ext uri="{FF2B5EF4-FFF2-40B4-BE49-F238E27FC236}">
                <a16:creationId xmlns:a16="http://schemas.microsoft.com/office/drawing/2014/main" id="{9E1BAF54-495C-406A-AB1F-E66328ADF5F2}"/>
              </a:ext>
            </a:extLst>
          </p:cNvPr>
          <p:cNvSpPr>
            <a:spLocks noGrp="1"/>
          </p:cNvSpPr>
          <p:nvPr>
            <p:ph type="sldNum" sz="quarter" idx="12"/>
          </p:nvPr>
        </p:nvSpPr>
        <p:spPr/>
        <p:txBody>
          <a:bodyPr/>
          <a:lstStyle/>
          <a:p>
            <a:fld id="{9AA2FC48-BCFE-4310-BE43-51E56148A879}" type="slidenum">
              <a:rPr lang="nl-NL" smtClean="0"/>
              <a:t>21</a:t>
            </a:fld>
            <a:endParaRPr lang="nl-NL"/>
          </a:p>
        </p:txBody>
      </p:sp>
    </p:spTree>
    <p:extLst>
      <p:ext uri="{BB962C8B-B14F-4D97-AF65-F5344CB8AC3E}">
        <p14:creationId xmlns:p14="http://schemas.microsoft.com/office/powerpoint/2010/main" val="23758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6BFD04-8F8A-40A0-A4D6-723AB5819EED}"/>
              </a:ext>
            </a:extLst>
          </p:cNvPr>
          <p:cNvSpPr>
            <a:spLocks noGrp="1"/>
          </p:cNvSpPr>
          <p:nvPr>
            <p:ph type="title"/>
          </p:nvPr>
        </p:nvSpPr>
        <p:spPr/>
        <p:txBody>
          <a:bodyPr/>
          <a:lstStyle/>
          <a:p>
            <a:r>
              <a:rPr lang="nl-NL"/>
              <a:t>Doen en niet doen</a:t>
            </a:r>
          </a:p>
        </p:txBody>
      </p:sp>
      <p:graphicFrame>
        <p:nvGraphicFramePr>
          <p:cNvPr id="5" name="Tabel 5">
            <a:extLst>
              <a:ext uri="{FF2B5EF4-FFF2-40B4-BE49-F238E27FC236}">
                <a16:creationId xmlns:a16="http://schemas.microsoft.com/office/drawing/2014/main" id="{C06B15E6-4218-4EB6-9D34-93260ECD5757}"/>
              </a:ext>
            </a:extLst>
          </p:cNvPr>
          <p:cNvGraphicFramePr>
            <a:graphicFrameLocks noGrp="1"/>
          </p:cNvGraphicFramePr>
          <p:nvPr>
            <p:ph idx="1"/>
            <p:extLst>
              <p:ext uri="{D42A27DB-BD31-4B8C-83A1-F6EECF244321}">
                <p14:modId xmlns:p14="http://schemas.microsoft.com/office/powerpoint/2010/main" val="1116942085"/>
              </p:ext>
            </p:extLst>
          </p:nvPr>
        </p:nvGraphicFramePr>
        <p:xfrm>
          <a:off x="571500" y="2046288"/>
          <a:ext cx="8999538" cy="3505200"/>
        </p:xfrm>
        <a:graphic>
          <a:graphicData uri="http://schemas.openxmlformats.org/drawingml/2006/table">
            <a:tbl>
              <a:tblPr firstRow="1" bandRow="1">
                <a:tableStyleId>{5C22544A-7EE6-4342-B048-85BDC9FD1C3A}</a:tableStyleId>
              </a:tblPr>
              <a:tblGrid>
                <a:gridCol w="4499769">
                  <a:extLst>
                    <a:ext uri="{9D8B030D-6E8A-4147-A177-3AD203B41FA5}">
                      <a16:colId xmlns:a16="http://schemas.microsoft.com/office/drawing/2014/main" val="3828749279"/>
                    </a:ext>
                  </a:extLst>
                </a:gridCol>
                <a:gridCol w="4499769">
                  <a:extLst>
                    <a:ext uri="{9D8B030D-6E8A-4147-A177-3AD203B41FA5}">
                      <a16:colId xmlns:a16="http://schemas.microsoft.com/office/drawing/2014/main" val="695606501"/>
                    </a:ext>
                  </a:extLst>
                </a:gridCol>
              </a:tblGrid>
              <a:tr h="370840">
                <a:tc>
                  <a:txBody>
                    <a:bodyPr/>
                    <a:lstStyle/>
                    <a:p>
                      <a:r>
                        <a:rPr lang="nl-NL"/>
                        <a:t>Do’s</a:t>
                      </a:r>
                    </a:p>
                  </a:txBody>
                  <a:tcPr/>
                </a:tc>
                <a:tc>
                  <a:txBody>
                    <a:bodyPr/>
                    <a:lstStyle/>
                    <a:p>
                      <a:r>
                        <a:rPr lang="nl-NL" err="1"/>
                        <a:t>Don’ts</a:t>
                      </a:r>
                      <a:endParaRPr lang="nl-NL"/>
                    </a:p>
                  </a:txBody>
                  <a:tcPr/>
                </a:tc>
                <a:extLst>
                  <a:ext uri="{0D108BD9-81ED-4DB2-BD59-A6C34878D82A}">
                    <a16:rowId xmlns:a16="http://schemas.microsoft.com/office/drawing/2014/main" val="1509385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t>Het VUT-model volgen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t>Een vaag onderwerp kiezen</a:t>
                      </a:r>
                    </a:p>
                  </a:txBody>
                  <a:tcPr/>
                </a:tc>
                <a:extLst>
                  <a:ext uri="{0D108BD9-81ED-4DB2-BD59-A6C34878D82A}">
                    <a16:rowId xmlns:a16="http://schemas.microsoft.com/office/drawing/2014/main" val="30908379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t>Eerst het doel bespreken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t>Afdwalen van het onderwerp</a:t>
                      </a:r>
                    </a:p>
                  </a:txBody>
                  <a:tcPr/>
                </a:tc>
                <a:extLst>
                  <a:ext uri="{0D108BD9-81ED-4DB2-BD59-A6C34878D82A}">
                    <a16:rowId xmlns:a16="http://schemas.microsoft.com/office/drawing/2014/main" val="11982348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t>Gesprekken samenvatten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t>Gespreksregels negeren</a:t>
                      </a:r>
                    </a:p>
                  </a:txBody>
                  <a:tcPr/>
                </a:tc>
                <a:extLst>
                  <a:ext uri="{0D108BD9-81ED-4DB2-BD59-A6C34878D82A}">
                    <a16:rowId xmlns:a16="http://schemas.microsoft.com/office/drawing/2014/main" val="35232724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t>Je maatje veel laten spreken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t>Verbeteren tijdens het spreken</a:t>
                      </a:r>
                    </a:p>
                  </a:txBody>
                  <a:tcPr/>
                </a:tc>
                <a:extLst>
                  <a:ext uri="{0D108BD9-81ED-4DB2-BD59-A6C34878D82A}">
                    <a16:rowId xmlns:a16="http://schemas.microsoft.com/office/drawing/2014/main" val="10056028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t>Eerlijke en realistische complimenten geven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t>Langer dan 20 minuten oefenen</a:t>
                      </a:r>
                    </a:p>
                    <a:p>
                      <a:endParaRPr lang="nl-NL"/>
                    </a:p>
                  </a:txBody>
                  <a:tcPr/>
                </a:tc>
                <a:extLst>
                  <a:ext uri="{0D108BD9-81ED-4DB2-BD59-A6C34878D82A}">
                    <a16:rowId xmlns:a16="http://schemas.microsoft.com/office/drawing/2014/main" val="5574828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t>Ook op de non-verbale communicatie letten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t>Te veel informatie geven</a:t>
                      </a:r>
                    </a:p>
                    <a:p>
                      <a:endParaRPr lang="nl-NL"/>
                    </a:p>
                  </a:txBody>
                  <a:tcPr/>
                </a:tc>
                <a:extLst>
                  <a:ext uri="{0D108BD9-81ED-4DB2-BD59-A6C34878D82A}">
                    <a16:rowId xmlns:a16="http://schemas.microsoft.com/office/drawing/2014/main" val="23256263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t>Herhalen, herhalen en herhalen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t>Te veel feedback geven</a:t>
                      </a:r>
                    </a:p>
                  </a:txBody>
                  <a:tcPr/>
                </a:tc>
                <a:extLst>
                  <a:ext uri="{0D108BD9-81ED-4DB2-BD59-A6C34878D82A}">
                    <a16:rowId xmlns:a16="http://schemas.microsoft.com/office/drawing/2014/main" val="2042830532"/>
                  </a:ext>
                </a:extLst>
              </a:tr>
            </a:tbl>
          </a:graphicData>
        </a:graphic>
      </p:graphicFrame>
      <p:sp>
        <p:nvSpPr>
          <p:cNvPr id="4" name="Tijdelijke aanduiding voor voettekst 3">
            <a:extLst>
              <a:ext uri="{FF2B5EF4-FFF2-40B4-BE49-F238E27FC236}">
                <a16:creationId xmlns:a16="http://schemas.microsoft.com/office/drawing/2014/main" id="{4BA837BD-353A-4190-A139-ADD4BCBAFC6D}"/>
              </a:ext>
            </a:extLst>
          </p:cNvPr>
          <p:cNvSpPr>
            <a:spLocks noGrp="1"/>
          </p:cNvSpPr>
          <p:nvPr>
            <p:ph type="ftr" sz="quarter" idx="11"/>
          </p:nvPr>
        </p:nvSpPr>
        <p:spPr/>
        <p:txBody>
          <a:bodyPr/>
          <a:lstStyle/>
          <a:p>
            <a:r>
              <a:rPr lang="nl-NL"/>
              <a:t>Taalbuddy bijeenkomst 2 - Spreken en spreekvaardigheid</a:t>
            </a:r>
          </a:p>
        </p:txBody>
      </p:sp>
      <p:sp>
        <p:nvSpPr>
          <p:cNvPr id="3" name="Tijdelijke aanduiding voor dianummer 2">
            <a:extLst>
              <a:ext uri="{FF2B5EF4-FFF2-40B4-BE49-F238E27FC236}">
                <a16:creationId xmlns:a16="http://schemas.microsoft.com/office/drawing/2014/main" id="{51557400-12A9-4659-B0E9-0AF806E94A7E}"/>
              </a:ext>
            </a:extLst>
          </p:cNvPr>
          <p:cNvSpPr>
            <a:spLocks noGrp="1"/>
          </p:cNvSpPr>
          <p:nvPr>
            <p:ph type="sldNum" sz="quarter" idx="12"/>
          </p:nvPr>
        </p:nvSpPr>
        <p:spPr/>
        <p:txBody>
          <a:bodyPr/>
          <a:lstStyle/>
          <a:p>
            <a:fld id="{9AA2FC48-BCFE-4310-BE43-51E56148A879}" type="slidenum">
              <a:rPr lang="nl-NL" smtClean="0"/>
              <a:t>22</a:t>
            </a:fld>
            <a:endParaRPr lang="nl-NL"/>
          </a:p>
        </p:txBody>
      </p:sp>
    </p:spTree>
    <p:extLst>
      <p:ext uri="{BB962C8B-B14F-4D97-AF65-F5344CB8AC3E}">
        <p14:creationId xmlns:p14="http://schemas.microsoft.com/office/powerpoint/2010/main" val="243514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5B2B0A-C100-406D-BD92-FBD2B731536D}"/>
              </a:ext>
            </a:extLst>
          </p:cNvPr>
          <p:cNvSpPr>
            <a:spLocks noGrp="1"/>
          </p:cNvSpPr>
          <p:nvPr>
            <p:ph type="title"/>
          </p:nvPr>
        </p:nvSpPr>
        <p:spPr/>
        <p:txBody>
          <a:bodyPr/>
          <a:lstStyle/>
          <a:p>
            <a:r>
              <a:rPr lang="nl-NL"/>
              <a:t>Opdracht</a:t>
            </a:r>
          </a:p>
        </p:txBody>
      </p:sp>
      <p:sp>
        <p:nvSpPr>
          <p:cNvPr id="3" name="Tijdelijke aanduiding voor inhoud 2">
            <a:extLst>
              <a:ext uri="{FF2B5EF4-FFF2-40B4-BE49-F238E27FC236}">
                <a16:creationId xmlns:a16="http://schemas.microsoft.com/office/drawing/2014/main" id="{73DD371A-B90A-4847-A8AB-0771939DF384}"/>
              </a:ext>
            </a:extLst>
          </p:cNvPr>
          <p:cNvSpPr>
            <a:spLocks noGrp="1"/>
          </p:cNvSpPr>
          <p:nvPr>
            <p:ph idx="1"/>
          </p:nvPr>
        </p:nvSpPr>
        <p:spPr/>
        <p:txBody>
          <a:bodyPr/>
          <a:lstStyle/>
          <a:p>
            <a:r>
              <a:rPr lang="nl-NL" b="1"/>
              <a:t>Opdracht voor de volgende bijeenkomst</a:t>
            </a:r>
          </a:p>
          <a:p>
            <a:endParaRPr lang="nl-NL" b="1"/>
          </a:p>
          <a:p>
            <a:pPr marL="457200" indent="-457200">
              <a:buFont typeface="Verdana" pitchFamily="34" charset="0"/>
              <a:buAutoNum type="arabicPeriod"/>
            </a:pPr>
            <a:r>
              <a:rPr lang="nl-NL">
                <a:ea typeface="ＭＳ Ｐゴシック" pitchFamily="34" charset="-128"/>
                <a:cs typeface="Arial" charset="0"/>
              </a:rPr>
              <a:t>Overleg met je maatje of jullie gaan werken aan een presentatie of aan een gesprek. </a:t>
            </a:r>
          </a:p>
          <a:p>
            <a:pPr marL="457200" indent="-457200">
              <a:buFont typeface="Verdana" pitchFamily="34" charset="0"/>
              <a:buAutoNum type="arabicPeriod"/>
            </a:pPr>
            <a:r>
              <a:rPr lang="nl-NL">
                <a:ea typeface="ＭＳ Ｐゴシック" pitchFamily="34" charset="-128"/>
                <a:cs typeface="Arial" charset="0"/>
              </a:rPr>
              <a:t>Bepaal het leerdoel. Bedenk daarbij wat hij of zij al kan.</a:t>
            </a:r>
          </a:p>
          <a:p>
            <a:pPr marL="457200" indent="-457200">
              <a:buFont typeface="Verdana" pitchFamily="34" charset="0"/>
              <a:buAutoNum type="arabicPeriod"/>
            </a:pPr>
            <a:r>
              <a:rPr lang="nl-NL">
                <a:ea typeface="ＭＳ Ｐゴシック" pitchFamily="34" charset="-128"/>
                <a:cs typeface="Arial" charset="0"/>
              </a:rPr>
              <a:t>Werk samen (volgens het VUT-model) aan de spreekvaardigheid en het leerdoel. </a:t>
            </a:r>
          </a:p>
          <a:p>
            <a:pPr marL="457200" indent="-457200">
              <a:buFont typeface="Verdana" pitchFamily="34" charset="0"/>
              <a:buAutoNum type="arabicPeriod"/>
            </a:pPr>
            <a:r>
              <a:rPr lang="nl-NL">
                <a:ea typeface="ＭＳ Ｐゴシック" pitchFamily="34" charset="-128"/>
                <a:cs typeface="Arial" charset="0"/>
              </a:rPr>
              <a:t>Vraag je maatje om feedback op jouw begeleiding.</a:t>
            </a:r>
          </a:p>
          <a:p>
            <a:endParaRPr lang="nl-NL" b="1"/>
          </a:p>
        </p:txBody>
      </p:sp>
      <p:sp>
        <p:nvSpPr>
          <p:cNvPr id="4" name="Tijdelijke aanduiding voor voettekst 3">
            <a:extLst>
              <a:ext uri="{FF2B5EF4-FFF2-40B4-BE49-F238E27FC236}">
                <a16:creationId xmlns:a16="http://schemas.microsoft.com/office/drawing/2014/main" id="{F1A9AFC8-DD59-42C6-8489-DDDE94A2FA2E}"/>
              </a:ext>
            </a:extLst>
          </p:cNvPr>
          <p:cNvSpPr>
            <a:spLocks noGrp="1"/>
          </p:cNvSpPr>
          <p:nvPr>
            <p:ph type="ftr" sz="quarter" idx="11"/>
          </p:nvPr>
        </p:nvSpPr>
        <p:spPr/>
        <p:txBody>
          <a:bodyPr/>
          <a:lstStyle/>
          <a:p>
            <a:r>
              <a:rPr lang="nl-NL"/>
              <a:t>Taalbuddy bijeenkomst 2 - Spreken en spreekvaardigheid</a:t>
            </a:r>
          </a:p>
        </p:txBody>
      </p:sp>
      <p:pic>
        <p:nvPicPr>
          <p:cNvPr id="5" name="Afbeelding 2" descr="spreken.jpg">
            <a:extLst>
              <a:ext uri="{FF2B5EF4-FFF2-40B4-BE49-F238E27FC236}">
                <a16:creationId xmlns:a16="http://schemas.microsoft.com/office/drawing/2014/main" id="{C11BFA61-4EF4-4EE6-8F63-8E3CA64F445D}"/>
              </a:ext>
            </a:extLst>
          </p:cNvPr>
          <p:cNvPicPr>
            <a:picLocks noChangeAspect="1"/>
          </p:cNvPicPr>
          <p:nvPr/>
        </p:nvPicPr>
        <p:blipFill>
          <a:blip r:embed="rId3"/>
          <a:srcRect/>
          <a:stretch>
            <a:fillRect/>
          </a:stretch>
        </p:blipFill>
        <p:spPr bwMode="auto">
          <a:xfrm>
            <a:off x="7328796" y="495169"/>
            <a:ext cx="2242704" cy="1801168"/>
          </a:xfrm>
          <a:prstGeom prst="rect">
            <a:avLst/>
          </a:prstGeom>
          <a:noFill/>
          <a:ln w="9525">
            <a:noFill/>
            <a:miter lim="800000"/>
            <a:headEnd/>
            <a:tailEnd/>
          </a:ln>
        </p:spPr>
      </p:pic>
      <p:sp>
        <p:nvSpPr>
          <p:cNvPr id="6" name="Tijdelijke aanduiding voor dianummer 5">
            <a:extLst>
              <a:ext uri="{FF2B5EF4-FFF2-40B4-BE49-F238E27FC236}">
                <a16:creationId xmlns:a16="http://schemas.microsoft.com/office/drawing/2014/main" id="{3A24445A-F4B1-453F-9FA2-B3C2968F55B3}"/>
              </a:ext>
            </a:extLst>
          </p:cNvPr>
          <p:cNvSpPr>
            <a:spLocks noGrp="1"/>
          </p:cNvSpPr>
          <p:nvPr>
            <p:ph type="sldNum" sz="quarter" idx="12"/>
          </p:nvPr>
        </p:nvSpPr>
        <p:spPr/>
        <p:txBody>
          <a:bodyPr/>
          <a:lstStyle/>
          <a:p>
            <a:fld id="{9AA2FC48-BCFE-4310-BE43-51E56148A879}" type="slidenum">
              <a:rPr lang="nl-NL" smtClean="0"/>
              <a:t>23</a:t>
            </a:fld>
            <a:endParaRPr lang="nl-NL"/>
          </a:p>
        </p:txBody>
      </p:sp>
    </p:spTree>
    <p:extLst>
      <p:ext uri="{BB962C8B-B14F-4D97-AF65-F5344CB8AC3E}">
        <p14:creationId xmlns:p14="http://schemas.microsoft.com/office/powerpoint/2010/main" val="309680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62B8A-E0E0-4DAE-A4A2-BE74F588DF1B}"/>
              </a:ext>
            </a:extLst>
          </p:cNvPr>
          <p:cNvSpPr>
            <a:spLocks noGrp="1"/>
          </p:cNvSpPr>
          <p:nvPr>
            <p:ph type="title"/>
          </p:nvPr>
        </p:nvSpPr>
        <p:spPr/>
        <p:txBody>
          <a:bodyPr/>
          <a:lstStyle/>
          <a:p>
            <a:r>
              <a:rPr lang="nl-NL"/>
              <a:t>Terugblik en vooruitblik</a:t>
            </a:r>
          </a:p>
        </p:txBody>
      </p:sp>
      <p:sp>
        <p:nvSpPr>
          <p:cNvPr id="3" name="Tijdelijke aanduiding voor inhoud 2">
            <a:extLst>
              <a:ext uri="{FF2B5EF4-FFF2-40B4-BE49-F238E27FC236}">
                <a16:creationId xmlns:a16="http://schemas.microsoft.com/office/drawing/2014/main" id="{1819E3EF-E6B8-4A2D-A0AE-DB1BA28DE5C3}"/>
              </a:ext>
            </a:extLst>
          </p:cNvPr>
          <p:cNvSpPr>
            <a:spLocks noGrp="1"/>
          </p:cNvSpPr>
          <p:nvPr>
            <p:ph idx="1"/>
          </p:nvPr>
        </p:nvSpPr>
        <p:spPr/>
        <p:txBody>
          <a:bodyPr/>
          <a:lstStyle/>
          <a:p>
            <a:r>
              <a:rPr lang="nl-NL" b="1">
                <a:ea typeface="ＭＳ Ｐゴシック" pitchFamily="34" charset="-128"/>
                <a:cs typeface="Arial" charset="0"/>
              </a:rPr>
              <a:t>Wat vond je van deze bijeenkomst? </a:t>
            </a:r>
          </a:p>
          <a:p>
            <a:pPr marL="342900" indent="-342900">
              <a:buFont typeface="Arial" panose="020B0604020202020204" pitchFamily="34" charset="0"/>
              <a:buChar char="•"/>
            </a:pPr>
            <a:r>
              <a:rPr lang="nl-NL">
                <a:ea typeface="ＭＳ Ｐゴシック" pitchFamily="34" charset="-128"/>
                <a:cs typeface="Arial" charset="0"/>
              </a:rPr>
              <a:t>Wat heb je geleerd?</a:t>
            </a:r>
          </a:p>
          <a:p>
            <a:pPr marL="342900" indent="-342900">
              <a:buFont typeface="Arial" panose="020B0604020202020204" pitchFamily="34" charset="0"/>
              <a:buChar char="•"/>
            </a:pPr>
            <a:r>
              <a:rPr lang="nl-NL">
                <a:ea typeface="ＭＳ Ｐゴシック" pitchFamily="34" charset="-128"/>
                <a:cs typeface="Arial" charset="0"/>
              </a:rPr>
              <a:t>Welke vragen heb je nog?</a:t>
            </a:r>
          </a:p>
          <a:p>
            <a:endParaRPr lang="nl-NL" b="1">
              <a:ea typeface="ＭＳ Ｐゴシック" pitchFamily="34" charset="-128"/>
              <a:cs typeface="Arial" charset="0"/>
            </a:endParaRPr>
          </a:p>
          <a:p>
            <a:r>
              <a:rPr lang="nl-NL" b="1">
                <a:ea typeface="ＭＳ Ｐゴシック"/>
                <a:cs typeface="Arial"/>
              </a:rPr>
              <a:t>De volgende bijeenkomst</a:t>
            </a:r>
          </a:p>
          <a:p>
            <a:pPr marL="342900" indent="-342900">
              <a:buFont typeface="Arial" panose="020B0604020202020204" pitchFamily="34" charset="0"/>
              <a:buChar char="•"/>
            </a:pPr>
            <a:r>
              <a:rPr lang="nl-NL">
                <a:ea typeface="ＭＳ Ｐゴシック"/>
                <a:cs typeface="Arial"/>
              </a:rPr>
              <a:t>Bespreken van de opdracht</a:t>
            </a:r>
          </a:p>
          <a:p>
            <a:pPr marL="342900" indent="-342900">
              <a:buFont typeface="Arial" panose="020B0604020202020204" pitchFamily="34" charset="0"/>
              <a:buChar char="•"/>
            </a:pPr>
            <a:r>
              <a:rPr lang="nl-NL">
                <a:ea typeface="ＭＳ Ｐゴシック" pitchFamily="34" charset="-128"/>
                <a:cs typeface="Arial" charset="0"/>
              </a:rPr>
              <a:t>Begeleiden bij lezen</a:t>
            </a:r>
          </a:p>
          <a:p>
            <a:endParaRPr lang="nl-NL">
              <a:ea typeface="ＭＳ Ｐゴシック" pitchFamily="34" charset="-128"/>
              <a:cs typeface="Arial" charset="0"/>
            </a:endParaRPr>
          </a:p>
          <a:p>
            <a:pPr marL="457200" indent="-457200">
              <a:buFont typeface="Verdana" pitchFamily="34" charset="0"/>
              <a:buAutoNum type="arabicPeriod"/>
            </a:pPr>
            <a:endParaRPr lang="nl-NL">
              <a:ea typeface="ＭＳ Ｐゴシック" pitchFamily="34" charset="-128"/>
              <a:cs typeface="Arial" charset="0"/>
            </a:endParaRPr>
          </a:p>
          <a:p>
            <a:pPr marL="457200" indent="-457200">
              <a:buFont typeface="Verdana" pitchFamily="34" charset="0"/>
              <a:buAutoNum type="arabicPeriod"/>
            </a:pPr>
            <a:endParaRPr lang="nl-NL">
              <a:ea typeface="ＭＳ Ｐゴシック" pitchFamily="34" charset="-128"/>
              <a:cs typeface="Arial" charset="0"/>
            </a:endParaRPr>
          </a:p>
          <a:p>
            <a:endParaRPr lang="nl-NL">
              <a:ea typeface="ＭＳ Ｐゴシック" pitchFamily="34" charset="-128"/>
              <a:cs typeface="Arial" charset="0"/>
            </a:endParaRPr>
          </a:p>
          <a:p>
            <a:endParaRPr lang="nl-NL">
              <a:ea typeface="ＭＳ Ｐゴシック" pitchFamily="34" charset="-128"/>
              <a:cs typeface="Arial" charset="0"/>
            </a:endParaRPr>
          </a:p>
          <a:p>
            <a:endParaRPr lang="nl-NL"/>
          </a:p>
        </p:txBody>
      </p:sp>
      <p:sp>
        <p:nvSpPr>
          <p:cNvPr id="4" name="Tijdelijke aanduiding voor voettekst 3">
            <a:extLst>
              <a:ext uri="{FF2B5EF4-FFF2-40B4-BE49-F238E27FC236}">
                <a16:creationId xmlns:a16="http://schemas.microsoft.com/office/drawing/2014/main" id="{EEE1B1D2-C458-4662-9E29-E187D6A0E988}"/>
              </a:ext>
            </a:extLst>
          </p:cNvPr>
          <p:cNvSpPr>
            <a:spLocks noGrp="1"/>
          </p:cNvSpPr>
          <p:nvPr>
            <p:ph type="ftr" sz="quarter" idx="11"/>
          </p:nvPr>
        </p:nvSpPr>
        <p:spPr/>
        <p:txBody>
          <a:bodyPr/>
          <a:lstStyle/>
          <a:p>
            <a:r>
              <a:rPr lang="nl-NL"/>
              <a:t>Taalbuddy bijeenkomst 2 - Spreken en spreekvaardigheid</a:t>
            </a:r>
          </a:p>
        </p:txBody>
      </p:sp>
      <p:sp>
        <p:nvSpPr>
          <p:cNvPr id="5" name="Tijdelijke aanduiding voor dianummer 4">
            <a:extLst>
              <a:ext uri="{FF2B5EF4-FFF2-40B4-BE49-F238E27FC236}">
                <a16:creationId xmlns:a16="http://schemas.microsoft.com/office/drawing/2014/main" id="{8E37E207-6CFC-4D73-9977-BD0F6E3A1423}"/>
              </a:ext>
            </a:extLst>
          </p:cNvPr>
          <p:cNvSpPr>
            <a:spLocks noGrp="1"/>
          </p:cNvSpPr>
          <p:nvPr>
            <p:ph type="sldNum" sz="quarter" idx="12"/>
          </p:nvPr>
        </p:nvSpPr>
        <p:spPr/>
        <p:txBody>
          <a:bodyPr/>
          <a:lstStyle/>
          <a:p>
            <a:fld id="{9AA2FC48-BCFE-4310-BE43-51E56148A879}" type="slidenum">
              <a:rPr lang="nl-NL" smtClean="0"/>
              <a:t>24</a:t>
            </a:fld>
            <a:endParaRPr lang="nl-NL"/>
          </a:p>
        </p:txBody>
      </p:sp>
    </p:spTree>
    <p:extLst>
      <p:ext uri="{BB962C8B-B14F-4D97-AF65-F5344CB8AC3E}">
        <p14:creationId xmlns:p14="http://schemas.microsoft.com/office/powerpoint/2010/main" val="353438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EF2488-5AFE-4C23-B13F-E24B90E1784A}"/>
              </a:ext>
            </a:extLst>
          </p:cNvPr>
          <p:cNvSpPr>
            <a:spLocks noGrp="1"/>
          </p:cNvSpPr>
          <p:nvPr>
            <p:ph type="title"/>
          </p:nvPr>
        </p:nvSpPr>
        <p:spPr/>
        <p:txBody>
          <a:bodyPr/>
          <a:lstStyle/>
          <a:p>
            <a:r>
              <a:rPr lang="nl-NL"/>
              <a:t>Zijn er vragen?</a:t>
            </a:r>
          </a:p>
        </p:txBody>
      </p:sp>
      <p:sp>
        <p:nvSpPr>
          <p:cNvPr id="4" name="Tijdelijke aanduiding voor voettekst 3">
            <a:extLst>
              <a:ext uri="{FF2B5EF4-FFF2-40B4-BE49-F238E27FC236}">
                <a16:creationId xmlns:a16="http://schemas.microsoft.com/office/drawing/2014/main" id="{B150487D-B342-48BA-BF0B-388CFCCD6778}"/>
              </a:ext>
            </a:extLst>
          </p:cNvPr>
          <p:cNvSpPr>
            <a:spLocks noGrp="1"/>
          </p:cNvSpPr>
          <p:nvPr>
            <p:ph type="ftr" sz="quarter" idx="10"/>
          </p:nvPr>
        </p:nvSpPr>
        <p:spPr/>
        <p:txBody>
          <a:bodyPr/>
          <a:lstStyle/>
          <a:p>
            <a:r>
              <a:rPr lang="nl-NL"/>
              <a:t>Taalbuddy bijeenkomst 2 - Spreken en spreekvaardigheid</a:t>
            </a:r>
          </a:p>
        </p:txBody>
      </p:sp>
      <p:pic>
        <p:nvPicPr>
          <p:cNvPr id="8" name="Afbeelding 7" descr="Afbeelding met speelgoed, tekening&#10;&#10;Automatisch gegenereerde beschrijving">
            <a:extLst>
              <a:ext uri="{FF2B5EF4-FFF2-40B4-BE49-F238E27FC236}">
                <a16:creationId xmlns:a16="http://schemas.microsoft.com/office/drawing/2014/main" id="{A9D580E0-B8E1-4C57-A1D4-3366E8325E9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12974" y="836579"/>
            <a:ext cx="4669276" cy="3735421"/>
          </a:xfrm>
          <a:prstGeom prst="rect">
            <a:avLst/>
          </a:prstGeom>
        </p:spPr>
      </p:pic>
      <p:sp>
        <p:nvSpPr>
          <p:cNvPr id="3" name="Tijdelijke aanduiding voor dianummer 2">
            <a:extLst>
              <a:ext uri="{FF2B5EF4-FFF2-40B4-BE49-F238E27FC236}">
                <a16:creationId xmlns:a16="http://schemas.microsoft.com/office/drawing/2014/main" id="{E455BBF3-7B95-4D19-A7FC-AED0016BA5FC}"/>
              </a:ext>
            </a:extLst>
          </p:cNvPr>
          <p:cNvSpPr>
            <a:spLocks noGrp="1"/>
          </p:cNvSpPr>
          <p:nvPr>
            <p:ph type="sldNum" sz="quarter" idx="11"/>
          </p:nvPr>
        </p:nvSpPr>
        <p:spPr/>
        <p:txBody>
          <a:bodyPr/>
          <a:lstStyle/>
          <a:p>
            <a:fld id="{9AA2FC48-BCFE-4310-BE43-51E56148A879}" type="slidenum">
              <a:rPr lang="nl-NL" smtClean="0"/>
              <a:pPr/>
              <a:t>25</a:t>
            </a:fld>
            <a:endParaRPr lang="nl-NL"/>
          </a:p>
        </p:txBody>
      </p:sp>
    </p:spTree>
    <p:extLst>
      <p:ext uri="{BB962C8B-B14F-4D97-AF65-F5344CB8AC3E}">
        <p14:creationId xmlns:p14="http://schemas.microsoft.com/office/powerpoint/2010/main" val="416889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2C22E75-6AB5-49B0-87DC-B7B1AC67596D}"/>
              </a:ext>
            </a:extLst>
          </p:cNvPr>
          <p:cNvSpPr>
            <a:spLocks noGrp="1"/>
          </p:cNvSpPr>
          <p:nvPr>
            <p:ph type="title"/>
          </p:nvPr>
        </p:nvSpPr>
        <p:spPr/>
        <p:txBody>
          <a:bodyPr/>
          <a:lstStyle/>
          <a:p>
            <a:r>
              <a:rPr lang="nl-NL"/>
              <a:t>Terugblik en opdracht</a:t>
            </a:r>
          </a:p>
        </p:txBody>
      </p:sp>
      <p:sp>
        <p:nvSpPr>
          <p:cNvPr id="5" name="Tijdelijke aanduiding voor inhoud 4">
            <a:extLst>
              <a:ext uri="{FF2B5EF4-FFF2-40B4-BE49-F238E27FC236}">
                <a16:creationId xmlns:a16="http://schemas.microsoft.com/office/drawing/2014/main" id="{A21BB43F-CDC1-4E54-9394-0A75FD7A74E7}"/>
              </a:ext>
            </a:extLst>
          </p:cNvPr>
          <p:cNvSpPr>
            <a:spLocks noGrp="1"/>
          </p:cNvSpPr>
          <p:nvPr>
            <p:ph idx="1"/>
          </p:nvPr>
        </p:nvSpPr>
        <p:spPr/>
        <p:txBody>
          <a:bodyPr/>
          <a:lstStyle/>
          <a:p>
            <a:pPr marL="342900" indent="-342900">
              <a:buFont typeface="Arial" panose="020B0604020202020204" pitchFamily="34" charset="0"/>
              <a:buChar char="•"/>
            </a:pPr>
            <a:r>
              <a:rPr lang="nl-NL"/>
              <a:t>Vragen over de vorige bijeenkomst</a:t>
            </a:r>
          </a:p>
          <a:p>
            <a:pPr marL="342900" indent="-342900">
              <a:buFont typeface="Arial" panose="020B0604020202020204" pitchFamily="34" charset="0"/>
              <a:buChar char="•"/>
            </a:pPr>
            <a:endParaRPr lang="nl-NL"/>
          </a:p>
          <a:p>
            <a:pPr marL="342900" indent="-342900">
              <a:buFont typeface="Arial" panose="020B0604020202020204" pitchFamily="34" charset="0"/>
              <a:buChar char="•"/>
            </a:pPr>
            <a:r>
              <a:rPr lang="nl-NL"/>
              <a:t>Ervaringen en vragen naar aanleiding van de opdracht</a:t>
            </a:r>
          </a:p>
        </p:txBody>
      </p:sp>
      <p:sp>
        <p:nvSpPr>
          <p:cNvPr id="6" name="Tijdelijke aanduiding voor voettekst 5">
            <a:extLst>
              <a:ext uri="{FF2B5EF4-FFF2-40B4-BE49-F238E27FC236}">
                <a16:creationId xmlns:a16="http://schemas.microsoft.com/office/drawing/2014/main" id="{0CAC46E5-95AE-4D35-A249-6785E2E219B5}"/>
              </a:ext>
            </a:extLst>
          </p:cNvPr>
          <p:cNvSpPr>
            <a:spLocks noGrp="1"/>
          </p:cNvSpPr>
          <p:nvPr>
            <p:ph type="ftr" sz="quarter" idx="11"/>
          </p:nvPr>
        </p:nvSpPr>
        <p:spPr/>
        <p:txBody>
          <a:bodyPr/>
          <a:lstStyle/>
          <a:p>
            <a:r>
              <a:rPr lang="nl-NL"/>
              <a:t>Taalbuddy bijeenkomst 2 - Spreken en spreekvaardigheid</a:t>
            </a:r>
          </a:p>
        </p:txBody>
      </p:sp>
      <p:sp>
        <p:nvSpPr>
          <p:cNvPr id="2" name="Tijdelijke aanduiding voor dianummer 1">
            <a:extLst>
              <a:ext uri="{FF2B5EF4-FFF2-40B4-BE49-F238E27FC236}">
                <a16:creationId xmlns:a16="http://schemas.microsoft.com/office/drawing/2014/main" id="{D5210675-A6B0-4843-BBC7-39A7ABA66F6E}"/>
              </a:ext>
            </a:extLst>
          </p:cNvPr>
          <p:cNvSpPr>
            <a:spLocks noGrp="1"/>
          </p:cNvSpPr>
          <p:nvPr>
            <p:ph type="sldNum" sz="quarter" idx="12"/>
          </p:nvPr>
        </p:nvSpPr>
        <p:spPr/>
        <p:txBody>
          <a:bodyPr/>
          <a:lstStyle/>
          <a:p>
            <a:fld id="{9AA2FC48-BCFE-4310-BE43-51E56148A879}" type="slidenum">
              <a:rPr lang="nl-NL" smtClean="0"/>
              <a:t>3</a:t>
            </a:fld>
            <a:endParaRPr lang="nl-NL"/>
          </a:p>
        </p:txBody>
      </p:sp>
    </p:spTree>
    <p:extLst>
      <p:ext uri="{BB962C8B-B14F-4D97-AF65-F5344CB8AC3E}">
        <p14:creationId xmlns:p14="http://schemas.microsoft.com/office/powerpoint/2010/main" val="426175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1E6CB0A-EE18-4082-AF2F-3F3CCA2EC8F5}"/>
              </a:ext>
            </a:extLst>
          </p:cNvPr>
          <p:cNvSpPr>
            <a:spLocks noGrp="1"/>
          </p:cNvSpPr>
          <p:nvPr>
            <p:ph type="title"/>
          </p:nvPr>
        </p:nvSpPr>
        <p:spPr/>
        <p:txBody>
          <a:bodyPr/>
          <a:lstStyle/>
          <a:p>
            <a:r>
              <a:rPr lang="nl-NL"/>
              <a:t>Even opfrissen</a:t>
            </a:r>
          </a:p>
        </p:txBody>
      </p:sp>
      <p:sp>
        <p:nvSpPr>
          <p:cNvPr id="5" name="Tijdelijke aanduiding voor inhoud 4">
            <a:extLst>
              <a:ext uri="{FF2B5EF4-FFF2-40B4-BE49-F238E27FC236}">
                <a16:creationId xmlns:a16="http://schemas.microsoft.com/office/drawing/2014/main" id="{C5A69E95-C94B-492D-9A12-D179D84DDC03}"/>
              </a:ext>
            </a:extLst>
          </p:cNvPr>
          <p:cNvSpPr>
            <a:spLocks noGrp="1"/>
          </p:cNvSpPr>
          <p:nvPr>
            <p:ph idx="1"/>
          </p:nvPr>
        </p:nvSpPr>
        <p:spPr/>
        <p:txBody>
          <a:bodyPr/>
          <a:lstStyle/>
          <a:p>
            <a:pPr marL="342900" indent="-342900">
              <a:spcBef>
                <a:spcPct val="50000"/>
              </a:spcBef>
              <a:buFont typeface="Arial" panose="020B0604020202020204" pitchFamily="34" charset="0"/>
              <a:buChar char="•"/>
            </a:pPr>
            <a:r>
              <a:rPr lang="nl-NL"/>
              <a:t>individuele leervraag</a:t>
            </a:r>
          </a:p>
          <a:p>
            <a:pPr marL="342900" indent="-342900">
              <a:spcBef>
                <a:spcPct val="50000"/>
              </a:spcBef>
              <a:buFont typeface="Arial" panose="020B0604020202020204" pitchFamily="34" charset="0"/>
              <a:buChar char="•"/>
            </a:pPr>
            <a:r>
              <a:rPr lang="nl-NL"/>
              <a:t>begeleiden </a:t>
            </a:r>
          </a:p>
          <a:p>
            <a:pPr marL="342900" indent="-342900">
              <a:spcBef>
                <a:spcPct val="50000"/>
              </a:spcBef>
              <a:buFont typeface="Arial" panose="020B0604020202020204" pitchFamily="34" charset="0"/>
              <a:buChar char="•"/>
            </a:pPr>
            <a:r>
              <a:rPr lang="nl-NL"/>
              <a:t>respect voor elkaar</a:t>
            </a:r>
          </a:p>
          <a:p>
            <a:pPr marL="342900" indent="-342900">
              <a:spcBef>
                <a:spcPct val="50000"/>
              </a:spcBef>
              <a:buFont typeface="Arial" panose="020B0604020202020204" pitchFamily="34" charset="0"/>
              <a:buChar char="•"/>
            </a:pPr>
            <a:r>
              <a:rPr lang="nl-NL"/>
              <a:t>feedback geven</a:t>
            </a:r>
          </a:p>
          <a:p>
            <a:pPr marL="342900" indent="-342900">
              <a:spcBef>
                <a:spcPct val="50000"/>
              </a:spcBef>
              <a:buFont typeface="Arial" panose="020B0604020202020204" pitchFamily="34" charset="0"/>
              <a:buChar char="•"/>
            </a:pPr>
            <a:r>
              <a:rPr lang="nl-NL"/>
              <a:t>LSD</a:t>
            </a:r>
          </a:p>
          <a:p>
            <a:endParaRPr lang="nl-NL"/>
          </a:p>
        </p:txBody>
      </p:sp>
      <p:pic>
        <p:nvPicPr>
          <p:cNvPr id="6" name="Picture 3">
            <a:extLst>
              <a:ext uri="{FF2B5EF4-FFF2-40B4-BE49-F238E27FC236}">
                <a16:creationId xmlns:a16="http://schemas.microsoft.com/office/drawing/2014/main" id="{D2817950-9DF3-48EC-9B5B-911A3D8003DC}"/>
              </a:ext>
            </a:extLst>
          </p:cNvPr>
          <p:cNvPicPr>
            <a:picLocks noChangeAspect="1" noChangeArrowheads="1"/>
          </p:cNvPicPr>
          <p:nvPr/>
        </p:nvPicPr>
        <p:blipFill>
          <a:blip r:embed="rId3"/>
          <a:srcRect/>
          <a:stretch>
            <a:fillRect/>
          </a:stretch>
        </p:blipFill>
        <p:spPr bwMode="auto">
          <a:xfrm>
            <a:off x="5688507" y="2360674"/>
            <a:ext cx="2087562" cy="1890713"/>
          </a:xfrm>
          <a:prstGeom prst="rect">
            <a:avLst/>
          </a:prstGeom>
          <a:noFill/>
          <a:ln w="9525">
            <a:noFill/>
            <a:miter lim="800000"/>
            <a:headEnd/>
            <a:tailEnd/>
          </a:ln>
        </p:spPr>
      </p:pic>
      <p:sp>
        <p:nvSpPr>
          <p:cNvPr id="7" name="Tijdelijke aanduiding voor voettekst 6">
            <a:extLst>
              <a:ext uri="{FF2B5EF4-FFF2-40B4-BE49-F238E27FC236}">
                <a16:creationId xmlns:a16="http://schemas.microsoft.com/office/drawing/2014/main" id="{13B930D2-DAAB-4D37-8855-044DE0C79539}"/>
              </a:ext>
            </a:extLst>
          </p:cNvPr>
          <p:cNvSpPr>
            <a:spLocks noGrp="1"/>
          </p:cNvSpPr>
          <p:nvPr>
            <p:ph type="ftr" sz="quarter" idx="11"/>
          </p:nvPr>
        </p:nvSpPr>
        <p:spPr/>
        <p:txBody>
          <a:bodyPr/>
          <a:lstStyle/>
          <a:p>
            <a:r>
              <a:rPr lang="nl-NL"/>
              <a:t>Taalbuddy bijeenkomst 2 - Spreken en spreekvaardigheid</a:t>
            </a:r>
          </a:p>
        </p:txBody>
      </p:sp>
      <p:sp>
        <p:nvSpPr>
          <p:cNvPr id="2" name="Tijdelijke aanduiding voor dianummer 1">
            <a:extLst>
              <a:ext uri="{FF2B5EF4-FFF2-40B4-BE49-F238E27FC236}">
                <a16:creationId xmlns:a16="http://schemas.microsoft.com/office/drawing/2014/main" id="{B7F044E8-9798-4F86-8E4D-F22C00964B60}"/>
              </a:ext>
            </a:extLst>
          </p:cNvPr>
          <p:cNvSpPr>
            <a:spLocks noGrp="1"/>
          </p:cNvSpPr>
          <p:nvPr>
            <p:ph type="sldNum" sz="quarter" idx="12"/>
          </p:nvPr>
        </p:nvSpPr>
        <p:spPr/>
        <p:txBody>
          <a:bodyPr/>
          <a:lstStyle/>
          <a:p>
            <a:fld id="{9AA2FC48-BCFE-4310-BE43-51E56148A879}" type="slidenum">
              <a:rPr lang="nl-NL" smtClean="0"/>
              <a:t>4</a:t>
            </a:fld>
            <a:endParaRPr lang="nl-NL"/>
          </a:p>
        </p:txBody>
      </p:sp>
    </p:spTree>
    <p:extLst>
      <p:ext uri="{BB962C8B-B14F-4D97-AF65-F5344CB8AC3E}">
        <p14:creationId xmlns:p14="http://schemas.microsoft.com/office/powerpoint/2010/main" val="297534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09A33-957B-4F10-95EE-2B3CC282D8E2}"/>
              </a:ext>
            </a:extLst>
          </p:cNvPr>
          <p:cNvSpPr>
            <a:spLocks noGrp="1"/>
          </p:cNvSpPr>
          <p:nvPr>
            <p:ph type="title"/>
          </p:nvPr>
        </p:nvSpPr>
        <p:spPr/>
        <p:txBody>
          <a:bodyPr/>
          <a:lstStyle/>
          <a:p>
            <a:r>
              <a:rPr lang="nl-NL"/>
              <a:t>Doelen van deze bijeenkomst</a:t>
            </a:r>
          </a:p>
        </p:txBody>
      </p:sp>
      <p:sp>
        <p:nvSpPr>
          <p:cNvPr id="3" name="Tijdelijke aanduiding voor inhoud 2">
            <a:extLst>
              <a:ext uri="{FF2B5EF4-FFF2-40B4-BE49-F238E27FC236}">
                <a16:creationId xmlns:a16="http://schemas.microsoft.com/office/drawing/2014/main" id="{18FA3A5A-C0DB-42B1-8C1C-A8C41AFC471A}"/>
              </a:ext>
            </a:extLst>
          </p:cNvPr>
          <p:cNvSpPr>
            <a:spLocks noGrp="1"/>
          </p:cNvSpPr>
          <p:nvPr>
            <p:ph idx="1"/>
          </p:nvPr>
        </p:nvSpPr>
        <p:spPr>
          <a:xfrm>
            <a:off x="563256" y="1504950"/>
            <a:ext cx="9000000" cy="3848100"/>
          </a:xfrm>
        </p:spPr>
        <p:txBody>
          <a:bodyPr/>
          <a:lstStyle/>
          <a:p>
            <a:pPr marL="342900" indent="-342900">
              <a:lnSpc>
                <a:spcPct val="150000"/>
              </a:lnSpc>
              <a:buClr>
                <a:schemeClr val="tx1"/>
              </a:buClr>
              <a:buFont typeface="Arial" panose="020B0604020202020204" pitchFamily="34" charset="0"/>
              <a:buChar char="•"/>
            </a:pPr>
            <a:r>
              <a:rPr lang="nl-NL"/>
              <a:t>Je ervaart dat elkaar begrijpen tijdens een gesprek ook een goede luistervaardigheid vraagt.</a:t>
            </a:r>
          </a:p>
          <a:p>
            <a:pPr marL="342900" indent="-342900">
              <a:lnSpc>
                <a:spcPct val="150000"/>
              </a:lnSpc>
              <a:buClr>
                <a:schemeClr val="tx1"/>
              </a:buClr>
              <a:buFont typeface="Arial" panose="020B0604020202020204" pitchFamily="34" charset="0"/>
              <a:buChar char="•"/>
            </a:pPr>
            <a:r>
              <a:rPr lang="nl-NL"/>
              <a:t>Je ervaart dat je jouw leerervaringen kunt inzetten bij begeleiding.</a:t>
            </a:r>
          </a:p>
          <a:p>
            <a:pPr marL="342900" indent="-342900">
              <a:lnSpc>
                <a:spcPct val="150000"/>
              </a:lnSpc>
              <a:buFont typeface="Arial" panose="020B0604020202020204" pitchFamily="34" charset="0"/>
              <a:buChar char="•"/>
            </a:pPr>
            <a:r>
              <a:rPr lang="nl-NL"/>
              <a:t>Je leert dat een spreekopdracht voorbereiding vraagt.</a:t>
            </a:r>
          </a:p>
          <a:p>
            <a:pPr marL="342900" indent="-342900">
              <a:lnSpc>
                <a:spcPct val="150000"/>
              </a:lnSpc>
              <a:buFont typeface="Arial" panose="020B0604020202020204" pitchFamily="34" charset="0"/>
              <a:buChar char="•"/>
            </a:pPr>
            <a:r>
              <a:rPr lang="nl-NL"/>
              <a:t>Je leert hoe je spreekvaardigheidstraining kunt aanpakken.</a:t>
            </a:r>
          </a:p>
          <a:p>
            <a:pPr marL="342900" indent="-342900">
              <a:lnSpc>
                <a:spcPct val="150000"/>
              </a:lnSpc>
              <a:buFont typeface="Arial" panose="020B0604020202020204" pitchFamily="34" charset="0"/>
              <a:buChar char="•"/>
            </a:pPr>
            <a:r>
              <a:rPr lang="nl-NL"/>
              <a:t>Je leert wanneer en hoe je feedback geeft.</a:t>
            </a:r>
          </a:p>
          <a:p>
            <a:pPr marL="342900" indent="-342900">
              <a:lnSpc>
                <a:spcPct val="150000"/>
              </a:lnSpc>
              <a:buFont typeface="Arial" panose="020B0604020202020204" pitchFamily="34" charset="0"/>
              <a:buChar char="•"/>
            </a:pPr>
            <a:r>
              <a:rPr lang="nl-NL"/>
              <a:t>Je leert verschillen in spreekvaardigheid te herkennen.</a:t>
            </a:r>
          </a:p>
          <a:p>
            <a:pPr marL="342900" indent="-342900">
              <a:lnSpc>
                <a:spcPct val="150000"/>
              </a:lnSpc>
              <a:buFont typeface="Arial" panose="020B0604020202020204" pitchFamily="34" charset="0"/>
              <a:buChar char="•"/>
            </a:pPr>
            <a:endParaRPr lang="nl-NL"/>
          </a:p>
          <a:p>
            <a:pPr marL="285750" indent="-285750">
              <a:buClr>
                <a:schemeClr val="tx1"/>
              </a:buClr>
              <a:buFont typeface="Arial" panose="020B0604020202020204" pitchFamily="34" charset="0"/>
              <a:buChar char="•"/>
            </a:pPr>
            <a:endParaRPr lang="nl-NL" sz="1800"/>
          </a:p>
          <a:p>
            <a:pPr marL="285750" indent="-285750">
              <a:buClr>
                <a:schemeClr val="tx1"/>
              </a:buClr>
              <a:buFont typeface="Arial" panose="020B0604020202020204" pitchFamily="34" charset="0"/>
              <a:buChar char="•"/>
            </a:pPr>
            <a:endParaRPr lang="nl-NL" sz="1800">
              <a:solidFill>
                <a:srgbClr val="0091BA"/>
              </a:solidFill>
            </a:endParaRPr>
          </a:p>
          <a:p>
            <a:pPr marL="285750" indent="-285750">
              <a:buClr>
                <a:schemeClr val="tx1"/>
              </a:buClr>
              <a:buFont typeface="Arial" panose="020B0604020202020204" pitchFamily="34" charset="0"/>
              <a:buChar char="•"/>
            </a:pPr>
            <a:endParaRPr lang="nl-NL" sz="1800"/>
          </a:p>
          <a:p>
            <a:pPr marL="342900" indent="-342900">
              <a:buFont typeface="Arial" panose="020B0604020202020204" pitchFamily="34" charset="0"/>
              <a:buChar char="•"/>
            </a:pPr>
            <a:endParaRPr lang="nl-NL"/>
          </a:p>
        </p:txBody>
      </p:sp>
      <p:sp>
        <p:nvSpPr>
          <p:cNvPr id="4" name="Tijdelijke aanduiding voor voettekst 3">
            <a:extLst>
              <a:ext uri="{FF2B5EF4-FFF2-40B4-BE49-F238E27FC236}">
                <a16:creationId xmlns:a16="http://schemas.microsoft.com/office/drawing/2014/main" id="{7FF04D47-B22E-405C-BF6D-5B4F8EB0A9A8}"/>
              </a:ext>
            </a:extLst>
          </p:cNvPr>
          <p:cNvSpPr>
            <a:spLocks noGrp="1"/>
          </p:cNvSpPr>
          <p:nvPr>
            <p:ph type="ftr" sz="quarter" idx="11"/>
          </p:nvPr>
        </p:nvSpPr>
        <p:spPr/>
        <p:txBody>
          <a:bodyPr/>
          <a:lstStyle/>
          <a:p>
            <a:r>
              <a:rPr lang="nl-NL"/>
              <a:t>Taalbuddy bijeenkomst 2 - Spreken en spreekvaardigheid</a:t>
            </a:r>
          </a:p>
        </p:txBody>
      </p:sp>
      <p:sp>
        <p:nvSpPr>
          <p:cNvPr id="5" name="Tijdelijke aanduiding voor dianummer 4">
            <a:extLst>
              <a:ext uri="{FF2B5EF4-FFF2-40B4-BE49-F238E27FC236}">
                <a16:creationId xmlns:a16="http://schemas.microsoft.com/office/drawing/2014/main" id="{299D143A-9130-4957-931A-17ED31BF9A57}"/>
              </a:ext>
            </a:extLst>
          </p:cNvPr>
          <p:cNvSpPr>
            <a:spLocks noGrp="1"/>
          </p:cNvSpPr>
          <p:nvPr>
            <p:ph type="sldNum" sz="quarter" idx="12"/>
          </p:nvPr>
        </p:nvSpPr>
        <p:spPr/>
        <p:txBody>
          <a:bodyPr/>
          <a:lstStyle/>
          <a:p>
            <a:fld id="{9AA2FC48-BCFE-4310-BE43-51E56148A879}" type="slidenum">
              <a:rPr lang="nl-NL" smtClean="0"/>
              <a:t>5</a:t>
            </a:fld>
            <a:endParaRPr lang="nl-NL"/>
          </a:p>
        </p:txBody>
      </p:sp>
    </p:spTree>
    <p:extLst>
      <p:ext uri="{BB962C8B-B14F-4D97-AF65-F5344CB8AC3E}">
        <p14:creationId xmlns:p14="http://schemas.microsoft.com/office/powerpoint/2010/main" val="80324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2ECF594-DB18-4583-97B3-672475F50A0B}"/>
              </a:ext>
            </a:extLst>
          </p:cNvPr>
          <p:cNvSpPr>
            <a:spLocks noGrp="1"/>
          </p:cNvSpPr>
          <p:nvPr>
            <p:ph type="title"/>
          </p:nvPr>
        </p:nvSpPr>
        <p:spPr>
          <a:xfrm>
            <a:off x="573282" y="566190"/>
            <a:ext cx="11021817" cy="937634"/>
          </a:xfrm>
        </p:spPr>
        <p:txBody>
          <a:bodyPr/>
          <a:lstStyle/>
          <a:p>
            <a:r>
              <a:rPr lang="nl-NL"/>
              <a:t>Handige afkortingen </a:t>
            </a:r>
          </a:p>
        </p:txBody>
      </p:sp>
      <p:sp>
        <p:nvSpPr>
          <p:cNvPr id="6" name="Tijdelijke aanduiding voor inhoud 5">
            <a:extLst>
              <a:ext uri="{FF2B5EF4-FFF2-40B4-BE49-F238E27FC236}">
                <a16:creationId xmlns:a16="http://schemas.microsoft.com/office/drawing/2014/main" id="{B5D9367D-81CD-47B9-BF49-D8BCA95907E1}"/>
              </a:ext>
            </a:extLst>
          </p:cNvPr>
          <p:cNvSpPr>
            <a:spLocks noGrp="1"/>
          </p:cNvSpPr>
          <p:nvPr>
            <p:ph idx="1"/>
          </p:nvPr>
        </p:nvSpPr>
        <p:spPr/>
        <p:txBody>
          <a:bodyPr/>
          <a:lstStyle/>
          <a:p>
            <a:pPr lvl="2"/>
            <a:r>
              <a:rPr lang="en-US">
                <a:latin typeface="+mj-lt"/>
                <a:ea typeface="Verdana"/>
                <a:cs typeface="Verdana"/>
              </a:rPr>
              <a:t>Wees </a:t>
            </a:r>
            <a:r>
              <a:rPr lang="en-US" err="1">
                <a:latin typeface="+mj-lt"/>
                <a:ea typeface="Verdana"/>
                <a:cs typeface="Verdana"/>
              </a:rPr>
              <a:t>een</a:t>
            </a:r>
            <a:r>
              <a:rPr lang="en-US">
                <a:latin typeface="+mj-lt"/>
                <a:ea typeface="Verdana"/>
                <a:cs typeface="Verdana"/>
              </a:rPr>
              <a:t> </a:t>
            </a:r>
            <a:r>
              <a:rPr lang="en-US">
                <a:solidFill>
                  <a:schemeClr val="tx2"/>
                </a:solidFill>
                <a:latin typeface="+mj-lt"/>
                <a:ea typeface="Verdana"/>
                <a:cs typeface="Verdana"/>
              </a:rPr>
              <a:t>OEN</a:t>
            </a:r>
            <a:r>
              <a:rPr lang="en-US">
                <a:latin typeface="+mj-lt"/>
                <a:ea typeface="Verdana"/>
                <a:cs typeface="Verdana"/>
              </a:rPr>
              <a:t>		</a:t>
            </a:r>
            <a:r>
              <a:rPr lang="en-US">
                <a:solidFill>
                  <a:schemeClr val="tx2"/>
                </a:solidFill>
                <a:latin typeface="+mj-lt"/>
                <a:ea typeface="Verdana"/>
                <a:cs typeface="Verdana"/>
              </a:rPr>
              <a:t>O</a:t>
            </a:r>
            <a:r>
              <a:rPr lang="en-US">
                <a:latin typeface="+mj-lt"/>
                <a:ea typeface="Verdana"/>
                <a:cs typeface="Verdana"/>
              </a:rPr>
              <a:t>pen, </a:t>
            </a:r>
            <a:r>
              <a:rPr lang="en-US" err="1">
                <a:solidFill>
                  <a:schemeClr val="tx2"/>
                </a:solidFill>
                <a:latin typeface="+mj-lt"/>
                <a:ea typeface="Verdana"/>
                <a:cs typeface="Verdana"/>
              </a:rPr>
              <a:t>E</a:t>
            </a:r>
            <a:r>
              <a:rPr lang="en-US" err="1">
                <a:latin typeface="+mj-lt"/>
                <a:ea typeface="Verdana"/>
                <a:cs typeface="Verdana"/>
              </a:rPr>
              <a:t>erlijk</a:t>
            </a:r>
            <a:r>
              <a:rPr lang="en-US">
                <a:latin typeface="+mj-lt"/>
                <a:ea typeface="Verdana"/>
                <a:cs typeface="Verdana"/>
              </a:rPr>
              <a:t>, </a:t>
            </a:r>
            <a:r>
              <a:rPr lang="en-US" err="1">
                <a:solidFill>
                  <a:schemeClr val="tx2"/>
                </a:solidFill>
                <a:latin typeface="+mj-lt"/>
                <a:ea typeface="Verdana"/>
                <a:cs typeface="Verdana"/>
              </a:rPr>
              <a:t>N</a:t>
            </a:r>
            <a:r>
              <a:rPr lang="en-US" err="1">
                <a:latin typeface="+mj-lt"/>
                <a:ea typeface="Verdana"/>
                <a:cs typeface="Verdana"/>
              </a:rPr>
              <a:t>ieuwsgierig</a:t>
            </a:r>
            <a:endParaRPr lang="en-US">
              <a:latin typeface="+mj-lt"/>
              <a:ea typeface="Verdana"/>
              <a:cs typeface="Verdana"/>
            </a:endParaRPr>
          </a:p>
          <a:p>
            <a:pPr lvl="2"/>
            <a:r>
              <a:rPr lang="en-US" err="1">
                <a:latin typeface="+mj-lt"/>
                <a:ea typeface="Verdana"/>
                <a:cs typeface="Verdana"/>
              </a:rPr>
              <a:t>Gebruik</a:t>
            </a:r>
            <a:r>
              <a:rPr lang="en-US">
                <a:latin typeface="+mj-lt"/>
                <a:ea typeface="Verdana"/>
                <a:cs typeface="Verdana"/>
              </a:rPr>
              <a:t> </a:t>
            </a:r>
            <a:r>
              <a:rPr lang="en-US">
                <a:solidFill>
                  <a:schemeClr val="tx2"/>
                </a:solidFill>
                <a:latin typeface="+mj-lt"/>
                <a:ea typeface="Verdana"/>
                <a:cs typeface="Verdana"/>
              </a:rPr>
              <a:t>LSD</a:t>
            </a:r>
            <a:r>
              <a:rPr lang="en-US">
                <a:solidFill>
                  <a:srgbClr val="0070C0"/>
                </a:solidFill>
                <a:latin typeface="+mj-lt"/>
                <a:ea typeface="Verdana"/>
                <a:cs typeface="Verdana"/>
              </a:rPr>
              <a:t>	</a:t>
            </a:r>
            <a:r>
              <a:rPr lang="en-US">
                <a:latin typeface="+mj-lt"/>
                <a:ea typeface="Verdana"/>
                <a:cs typeface="Verdana"/>
              </a:rPr>
              <a:t>	</a:t>
            </a:r>
            <a:r>
              <a:rPr lang="en-US" err="1">
                <a:solidFill>
                  <a:schemeClr val="tx2"/>
                </a:solidFill>
                <a:latin typeface="+mj-lt"/>
                <a:ea typeface="Verdana"/>
                <a:cs typeface="Verdana"/>
              </a:rPr>
              <a:t>L</a:t>
            </a:r>
            <a:r>
              <a:rPr lang="en-US" err="1">
                <a:latin typeface="+mj-lt"/>
                <a:ea typeface="Verdana"/>
                <a:cs typeface="Verdana"/>
              </a:rPr>
              <a:t>uisteren</a:t>
            </a:r>
            <a:r>
              <a:rPr lang="en-US">
                <a:latin typeface="+mj-lt"/>
                <a:ea typeface="Verdana"/>
                <a:cs typeface="Verdana"/>
              </a:rPr>
              <a:t>, </a:t>
            </a:r>
            <a:r>
              <a:rPr lang="en-US" err="1">
                <a:solidFill>
                  <a:schemeClr val="tx2"/>
                </a:solidFill>
                <a:latin typeface="+mj-lt"/>
                <a:ea typeface="Verdana"/>
                <a:cs typeface="Verdana"/>
              </a:rPr>
              <a:t>S</a:t>
            </a:r>
            <a:r>
              <a:rPr lang="en-US" err="1">
                <a:latin typeface="+mj-lt"/>
                <a:ea typeface="Verdana"/>
                <a:cs typeface="Verdana"/>
              </a:rPr>
              <a:t>amenvatten</a:t>
            </a:r>
            <a:r>
              <a:rPr lang="en-US">
                <a:latin typeface="+mj-lt"/>
                <a:ea typeface="Verdana"/>
                <a:cs typeface="Verdana"/>
              </a:rPr>
              <a:t>, </a:t>
            </a:r>
            <a:r>
              <a:rPr lang="en-US" err="1">
                <a:solidFill>
                  <a:schemeClr val="tx2"/>
                </a:solidFill>
                <a:latin typeface="+mj-lt"/>
                <a:ea typeface="Verdana"/>
                <a:cs typeface="Verdana"/>
              </a:rPr>
              <a:t>D</a:t>
            </a:r>
            <a:r>
              <a:rPr lang="en-US" err="1">
                <a:latin typeface="+mj-lt"/>
                <a:ea typeface="Verdana"/>
                <a:cs typeface="Verdana"/>
              </a:rPr>
              <a:t>oorvragen</a:t>
            </a:r>
            <a:endParaRPr lang="en-US">
              <a:latin typeface="+mj-lt"/>
              <a:ea typeface="Verdana"/>
              <a:cs typeface="Verdana"/>
            </a:endParaRPr>
          </a:p>
          <a:p>
            <a:pPr lvl="2"/>
            <a:r>
              <a:rPr lang="en-US" err="1">
                <a:latin typeface="+mj-lt"/>
                <a:ea typeface="Verdana"/>
                <a:cs typeface="Verdana"/>
              </a:rPr>
              <a:t>Smeer</a:t>
            </a:r>
            <a:r>
              <a:rPr lang="en-US">
                <a:latin typeface="+mj-lt"/>
                <a:ea typeface="Verdana"/>
                <a:cs typeface="Verdana"/>
              </a:rPr>
              <a:t> </a:t>
            </a:r>
            <a:r>
              <a:rPr lang="en-US">
                <a:solidFill>
                  <a:schemeClr val="tx2"/>
                </a:solidFill>
                <a:latin typeface="+mj-lt"/>
                <a:ea typeface="Verdana"/>
                <a:cs typeface="Verdana"/>
              </a:rPr>
              <a:t>NIVEA</a:t>
            </a:r>
            <a:r>
              <a:rPr lang="en-US">
                <a:solidFill>
                  <a:srgbClr val="0070C0"/>
                </a:solidFill>
                <a:latin typeface="+mj-lt"/>
                <a:ea typeface="Verdana"/>
                <a:cs typeface="Verdana"/>
              </a:rPr>
              <a:t>	</a:t>
            </a:r>
            <a:r>
              <a:rPr lang="en-US">
                <a:latin typeface="+mj-lt"/>
                <a:ea typeface="Verdana"/>
                <a:cs typeface="Verdana"/>
              </a:rPr>
              <a:t>	</a:t>
            </a:r>
            <a:r>
              <a:rPr lang="en-US" err="1">
                <a:solidFill>
                  <a:schemeClr val="tx2"/>
                </a:solidFill>
                <a:latin typeface="+mj-lt"/>
                <a:ea typeface="Verdana"/>
                <a:cs typeface="Verdana"/>
              </a:rPr>
              <a:t>N</a:t>
            </a:r>
            <a:r>
              <a:rPr lang="en-US" err="1">
                <a:latin typeface="+mj-lt"/>
                <a:ea typeface="Verdana"/>
                <a:cs typeface="Verdana"/>
              </a:rPr>
              <a:t>iet</a:t>
            </a:r>
            <a:r>
              <a:rPr lang="en-US">
                <a:latin typeface="+mj-lt"/>
                <a:ea typeface="Verdana"/>
                <a:cs typeface="Verdana"/>
              </a:rPr>
              <a:t> </a:t>
            </a:r>
            <a:r>
              <a:rPr lang="en-US" err="1">
                <a:solidFill>
                  <a:schemeClr val="tx2"/>
                </a:solidFill>
                <a:latin typeface="+mj-lt"/>
                <a:ea typeface="Verdana"/>
                <a:cs typeface="Verdana"/>
              </a:rPr>
              <a:t>I</a:t>
            </a:r>
            <a:r>
              <a:rPr lang="en-US" err="1">
                <a:latin typeface="+mj-lt"/>
                <a:ea typeface="Verdana"/>
                <a:cs typeface="Verdana"/>
              </a:rPr>
              <a:t>nvullen</a:t>
            </a:r>
            <a:r>
              <a:rPr lang="en-US">
                <a:latin typeface="+mj-lt"/>
                <a:ea typeface="Verdana"/>
                <a:cs typeface="Verdana"/>
              </a:rPr>
              <a:t> </a:t>
            </a:r>
            <a:r>
              <a:rPr lang="en-US" err="1">
                <a:solidFill>
                  <a:schemeClr val="tx2"/>
                </a:solidFill>
                <a:latin typeface="+mj-lt"/>
                <a:ea typeface="Verdana"/>
                <a:cs typeface="Verdana"/>
              </a:rPr>
              <a:t>V</a:t>
            </a:r>
            <a:r>
              <a:rPr lang="en-US" err="1">
                <a:latin typeface="+mj-lt"/>
                <a:ea typeface="Verdana"/>
                <a:cs typeface="Verdana"/>
              </a:rPr>
              <a:t>oor</a:t>
            </a:r>
            <a:r>
              <a:rPr lang="en-US">
                <a:latin typeface="+mj-lt"/>
                <a:ea typeface="Verdana"/>
                <a:cs typeface="Verdana"/>
              </a:rPr>
              <a:t> </a:t>
            </a:r>
            <a:r>
              <a:rPr lang="en-US" err="1">
                <a:solidFill>
                  <a:schemeClr val="tx2"/>
                </a:solidFill>
                <a:latin typeface="+mj-lt"/>
                <a:ea typeface="Verdana"/>
                <a:cs typeface="Verdana"/>
              </a:rPr>
              <a:t>E</a:t>
            </a:r>
            <a:r>
              <a:rPr lang="en-US" err="1">
                <a:latin typeface="+mj-lt"/>
                <a:ea typeface="Verdana"/>
                <a:cs typeface="Verdana"/>
              </a:rPr>
              <a:t>en</a:t>
            </a:r>
            <a:r>
              <a:rPr lang="en-US">
                <a:latin typeface="+mj-lt"/>
                <a:ea typeface="Verdana"/>
                <a:cs typeface="Verdana"/>
              </a:rPr>
              <a:t> </a:t>
            </a:r>
            <a:r>
              <a:rPr lang="en-US">
                <a:solidFill>
                  <a:schemeClr val="tx2"/>
                </a:solidFill>
                <a:latin typeface="+mj-lt"/>
                <a:ea typeface="Verdana"/>
                <a:cs typeface="Verdana"/>
              </a:rPr>
              <a:t>A</a:t>
            </a:r>
            <a:r>
              <a:rPr lang="en-US">
                <a:latin typeface="+mj-lt"/>
                <a:ea typeface="Verdana"/>
                <a:cs typeface="Verdana"/>
              </a:rPr>
              <a:t>nder</a:t>
            </a:r>
          </a:p>
          <a:p>
            <a:pPr lvl="2"/>
            <a:r>
              <a:rPr lang="en-US">
                <a:latin typeface="+mj-lt"/>
                <a:ea typeface="Verdana"/>
                <a:cs typeface="Verdana"/>
              </a:rPr>
              <a:t>Wees </a:t>
            </a:r>
            <a:r>
              <a:rPr lang="en-US" err="1">
                <a:latin typeface="+mj-lt"/>
                <a:ea typeface="Verdana"/>
                <a:cs typeface="Verdana"/>
              </a:rPr>
              <a:t>een</a:t>
            </a:r>
            <a:r>
              <a:rPr lang="en-US">
                <a:latin typeface="+mj-lt"/>
                <a:ea typeface="Verdana"/>
                <a:cs typeface="Verdana"/>
              </a:rPr>
              <a:t> </a:t>
            </a:r>
            <a:r>
              <a:rPr lang="en-US">
                <a:solidFill>
                  <a:schemeClr val="tx2"/>
                </a:solidFill>
                <a:latin typeface="+mj-lt"/>
                <a:ea typeface="Verdana"/>
                <a:cs typeface="Verdana"/>
              </a:rPr>
              <a:t>KOE</a:t>
            </a:r>
            <a:r>
              <a:rPr lang="en-US">
                <a:solidFill>
                  <a:srgbClr val="0070C0"/>
                </a:solidFill>
                <a:latin typeface="+mj-lt"/>
                <a:ea typeface="Verdana"/>
                <a:cs typeface="Verdana"/>
              </a:rPr>
              <a:t>		</a:t>
            </a:r>
            <a:r>
              <a:rPr lang="en-US">
                <a:solidFill>
                  <a:schemeClr val="tx2"/>
                </a:solidFill>
                <a:latin typeface="+mj-lt"/>
                <a:ea typeface="Verdana"/>
                <a:cs typeface="Verdana"/>
              </a:rPr>
              <a:t>K</a:t>
            </a:r>
            <a:r>
              <a:rPr lang="en-US">
                <a:latin typeface="+mj-lt"/>
                <a:ea typeface="Verdana"/>
                <a:cs typeface="Verdana"/>
              </a:rPr>
              <a:t>aken </a:t>
            </a:r>
            <a:r>
              <a:rPr lang="en-US">
                <a:solidFill>
                  <a:schemeClr val="tx2"/>
                </a:solidFill>
                <a:latin typeface="+mj-lt"/>
                <a:ea typeface="Verdana"/>
                <a:cs typeface="Verdana"/>
              </a:rPr>
              <a:t>O</a:t>
            </a:r>
            <a:r>
              <a:rPr lang="en-US">
                <a:latin typeface="+mj-lt"/>
                <a:ea typeface="Verdana"/>
                <a:cs typeface="Verdana"/>
              </a:rPr>
              <a:t>p </a:t>
            </a:r>
            <a:r>
              <a:rPr lang="en-US" err="1">
                <a:solidFill>
                  <a:schemeClr val="tx2"/>
                </a:solidFill>
                <a:latin typeface="+mj-lt"/>
                <a:ea typeface="Verdana"/>
                <a:cs typeface="Verdana"/>
              </a:rPr>
              <a:t>E</a:t>
            </a:r>
            <a:r>
              <a:rPr lang="en-US" err="1">
                <a:latin typeface="+mj-lt"/>
                <a:ea typeface="Verdana"/>
                <a:cs typeface="Verdana"/>
              </a:rPr>
              <a:t>lkaar</a:t>
            </a:r>
            <a:r>
              <a:rPr lang="en-US">
                <a:latin typeface="+mj-lt"/>
                <a:ea typeface="Verdana"/>
                <a:cs typeface="Verdana"/>
              </a:rPr>
              <a:t> (</a:t>
            </a:r>
            <a:r>
              <a:rPr lang="en-US" err="1">
                <a:latin typeface="+mj-lt"/>
                <a:ea typeface="Verdana"/>
                <a:cs typeface="Verdana"/>
              </a:rPr>
              <a:t>stilte</a:t>
            </a:r>
            <a:r>
              <a:rPr lang="en-US">
                <a:latin typeface="+mj-lt"/>
                <a:ea typeface="Verdana"/>
                <a:cs typeface="Verdana"/>
              </a:rPr>
              <a:t> mag)</a:t>
            </a:r>
          </a:p>
          <a:p>
            <a:pPr lvl="2"/>
            <a:r>
              <a:rPr lang="en-US" err="1">
                <a:latin typeface="+mj-lt"/>
                <a:ea typeface="Verdana"/>
                <a:cs typeface="Verdana"/>
              </a:rPr>
              <a:t>Laat</a:t>
            </a:r>
            <a:r>
              <a:rPr lang="en-US">
                <a:latin typeface="+mj-lt"/>
                <a:ea typeface="Verdana"/>
                <a:cs typeface="Verdana"/>
              </a:rPr>
              <a:t> </a:t>
            </a:r>
            <a:r>
              <a:rPr lang="en-US">
                <a:solidFill>
                  <a:schemeClr val="tx2"/>
                </a:solidFill>
                <a:latin typeface="+mj-lt"/>
                <a:ea typeface="Verdana"/>
                <a:cs typeface="Verdana"/>
              </a:rPr>
              <a:t>OMA</a:t>
            </a:r>
            <a:r>
              <a:rPr lang="en-US">
                <a:latin typeface="+mj-lt"/>
                <a:ea typeface="Verdana"/>
                <a:cs typeface="Verdana"/>
              </a:rPr>
              <a:t> </a:t>
            </a:r>
            <a:r>
              <a:rPr lang="en-US" err="1">
                <a:latin typeface="+mj-lt"/>
                <a:ea typeface="Verdana"/>
                <a:cs typeface="Verdana"/>
              </a:rPr>
              <a:t>thuis</a:t>
            </a:r>
            <a:r>
              <a:rPr lang="en-US">
                <a:latin typeface="+mj-lt"/>
                <a:ea typeface="Verdana"/>
                <a:cs typeface="Verdana"/>
              </a:rPr>
              <a:t>		</a:t>
            </a:r>
            <a:r>
              <a:rPr lang="en-US" err="1">
                <a:latin typeface="+mj-lt"/>
                <a:ea typeface="Verdana"/>
                <a:cs typeface="Verdana"/>
              </a:rPr>
              <a:t>geen</a:t>
            </a:r>
            <a:r>
              <a:rPr lang="en-US">
                <a:latin typeface="+mj-lt"/>
                <a:ea typeface="Verdana"/>
                <a:cs typeface="Verdana"/>
              </a:rPr>
              <a:t> </a:t>
            </a:r>
            <a:r>
              <a:rPr lang="en-US" err="1">
                <a:solidFill>
                  <a:schemeClr val="tx2"/>
                </a:solidFill>
                <a:latin typeface="+mj-lt"/>
                <a:ea typeface="Verdana"/>
                <a:cs typeface="Verdana"/>
              </a:rPr>
              <a:t>O</a:t>
            </a:r>
            <a:r>
              <a:rPr lang="en-US" err="1">
                <a:latin typeface="+mj-lt"/>
                <a:ea typeface="Verdana"/>
                <a:cs typeface="Verdana"/>
              </a:rPr>
              <a:t>ordelen</a:t>
            </a:r>
            <a:r>
              <a:rPr lang="en-US">
                <a:latin typeface="+mj-lt"/>
                <a:ea typeface="Verdana"/>
                <a:cs typeface="Verdana"/>
              </a:rPr>
              <a:t>, </a:t>
            </a:r>
            <a:r>
              <a:rPr lang="en-US" err="1">
                <a:solidFill>
                  <a:schemeClr val="tx2"/>
                </a:solidFill>
                <a:latin typeface="+mj-lt"/>
                <a:ea typeface="Verdana"/>
                <a:cs typeface="Verdana"/>
              </a:rPr>
              <a:t>M</a:t>
            </a:r>
            <a:r>
              <a:rPr lang="en-US" err="1">
                <a:latin typeface="+mj-lt"/>
                <a:ea typeface="Verdana"/>
                <a:cs typeface="Verdana"/>
              </a:rPr>
              <a:t>eningen</a:t>
            </a:r>
            <a:r>
              <a:rPr lang="en-US">
                <a:latin typeface="+mj-lt"/>
                <a:ea typeface="Verdana"/>
                <a:cs typeface="Verdana"/>
              </a:rPr>
              <a:t>, </a:t>
            </a:r>
            <a:r>
              <a:rPr lang="en-US" err="1">
                <a:solidFill>
                  <a:schemeClr val="tx2"/>
                </a:solidFill>
                <a:latin typeface="+mj-lt"/>
                <a:ea typeface="Verdana"/>
                <a:cs typeface="Verdana"/>
              </a:rPr>
              <a:t>A</a:t>
            </a:r>
            <a:r>
              <a:rPr lang="en-US" err="1">
                <a:latin typeface="+mj-lt"/>
                <a:ea typeface="Verdana"/>
                <a:cs typeface="Verdana"/>
              </a:rPr>
              <a:t>dviezen</a:t>
            </a:r>
            <a:endParaRPr lang="en-US">
              <a:latin typeface="+mj-lt"/>
              <a:ea typeface="Verdana"/>
              <a:cs typeface="Verdana"/>
            </a:endParaRPr>
          </a:p>
          <a:p>
            <a:pPr lvl="2"/>
            <a:r>
              <a:rPr lang="en-US">
                <a:latin typeface="+mj-lt"/>
                <a:ea typeface="Verdana"/>
                <a:cs typeface="Verdana"/>
              </a:rPr>
              <a:t>Neem </a:t>
            </a:r>
            <a:r>
              <a:rPr lang="en-US">
                <a:solidFill>
                  <a:schemeClr val="tx2"/>
                </a:solidFill>
                <a:latin typeface="+mj-lt"/>
                <a:ea typeface="Verdana"/>
                <a:cs typeface="Verdana"/>
              </a:rPr>
              <a:t>ANNA</a:t>
            </a:r>
            <a:r>
              <a:rPr lang="en-US">
                <a:latin typeface="+mj-lt"/>
                <a:ea typeface="Verdana"/>
                <a:cs typeface="Verdana"/>
              </a:rPr>
              <a:t> </a:t>
            </a:r>
            <a:r>
              <a:rPr lang="en-US" err="1">
                <a:latin typeface="+mj-lt"/>
                <a:ea typeface="Verdana"/>
                <a:cs typeface="Verdana"/>
              </a:rPr>
              <a:t>mee</a:t>
            </a:r>
            <a:r>
              <a:rPr lang="en-US">
                <a:latin typeface="+mj-lt"/>
                <a:ea typeface="Verdana"/>
                <a:cs typeface="Verdana"/>
              </a:rPr>
              <a:t>		</a:t>
            </a:r>
            <a:r>
              <a:rPr lang="en-US" err="1">
                <a:solidFill>
                  <a:schemeClr val="tx2"/>
                </a:solidFill>
                <a:latin typeface="+mj-lt"/>
                <a:ea typeface="Verdana"/>
                <a:cs typeface="Verdana"/>
              </a:rPr>
              <a:t>A</a:t>
            </a:r>
            <a:r>
              <a:rPr lang="en-US" err="1">
                <a:latin typeface="+mj-lt"/>
                <a:ea typeface="Verdana"/>
                <a:cs typeface="Verdana"/>
              </a:rPr>
              <a:t>ltijd</a:t>
            </a:r>
            <a:r>
              <a:rPr lang="en-US">
                <a:latin typeface="+mj-lt"/>
                <a:ea typeface="Verdana"/>
                <a:cs typeface="Verdana"/>
              </a:rPr>
              <a:t> </a:t>
            </a:r>
            <a:r>
              <a:rPr lang="en-US" err="1">
                <a:solidFill>
                  <a:schemeClr val="tx2"/>
                </a:solidFill>
                <a:latin typeface="+mj-lt"/>
                <a:ea typeface="Verdana"/>
                <a:cs typeface="Verdana"/>
              </a:rPr>
              <a:t>N</a:t>
            </a:r>
            <a:r>
              <a:rPr lang="en-US" err="1">
                <a:latin typeface="+mj-lt"/>
                <a:ea typeface="Verdana"/>
                <a:cs typeface="Verdana"/>
              </a:rPr>
              <a:t>avragen</a:t>
            </a:r>
            <a:r>
              <a:rPr lang="en-US">
                <a:latin typeface="+mj-lt"/>
                <a:ea typeface="Verdana"/>
                <a:cs typeface="Verdana"/>
              </a:rPr>
              <a:t>, </a:t>
            </a:r>
            <a:r>
              <a:rPr lang="en-US">
                <a:solidFill>
                  <a:schemeClr val="tx2"/>
                </a:solidFill>
                <a:latin typeface="+mj-lt"/>
                <a:ea typeface="Verdana"/>
                <a:cs typeface="Verdana"/>
              </a:rPr>
              <a:t>N</a:t>
            </a:r>
            <a:r>
              <a:rPr lang="en-US">
                <a:latin typeface="+mj-lt"/>
                <a:ea typeface="Verdana"/>
                <a:cs typeface="Verdana"/>
              </a:rPr>
              <a:t>ooit </a:t>
            </a:r>
            <a:r>
              <a:rPr lang="en-US" err="1">
                <a:solidFill>
                  <a:schemeClr val="tx2"/>
                </a:solidFill>
                <a:latin typeface="+mj-lt"/>
                <a:ea typeface="Verdana"/>
                <a:cs typeface="Verdana"/>
              </a:rPr>
              <a:t>A</a:t>
            </a:r>
            <a:r>
              <a:rPr lang="en-US" err="1">
                <a:latin typeface="+mj-lt"/>
                <a:ea typeface="Verdana"/>
                <a:cs typeface="Verdana"/>
              </a:rPr>
              <a:t>annemen</a:t>
            </a:r>
            <a:endParaRPr lang="en-US">
              <a:latin typeface="+mj-lt"/>
              <a:ea typeface="Verdana"/>
              <a:cs typeface="Verdana"/>
            </a:endParaRPr>
          </a:p>
          <a:p>
            <a:pPr lvl="2"/>
            <a:r>
              <a:rPr lang="en-US">
                <a:latin typeface="+mj-lt"/>
                <a:ea typeface="Verdana"/>
                <a:cs typeface="Verdana"/>
              </a:rPr>
              <a:t>Lok </a:t>
            </a:r>
            <a:r>
              <a:rPr lang="en-US" err="1">
                <a:solidFill>
                  <a:schemeClr val="tx2"/>
                </a:solidFill>
                <a:latin typeface="+mj-lt"/>
                <a:ea typeface="Verdana"/>
                <a:cs typeface="Verdana"/>
              </a:rPr>
              <a:t>verandertaal</a:t>
            </a:r>
            <a:r>
              <a:rPr lang="en-US">
                <a:solidFill>
                  <a:srgbClr val="0070C0"/>
                </a:solidFill>
                <a:latin typeface="+mj-lt"/>
                <a:ea typeface="Verdana"/>
                <a:cs typeface="Verdana"/>
              </a:rPr>
              <a:t> </a:t>
            </a:r>
            <a:r>
              <a:rPr lang="en-US" err="1">
                <a:latin typeface="+mj-lt"/>
                <a:ea typeface="Verdana"/>
                <a:cs typeface="Verdana"/>
              </a:rPr>
              <a:t>uit</a:t>
            </a:r>
            <a:r>
              <a:rPr lang="en-US">
                <a:latin typeface="+mj-lt"/>
                <a:ea typeface="Verdana"/>
                <a:cs typeface="Verdana"/>
              </a:rPr>
              <a:t>: 	wens, hoop </a:t>
            </a:r>
            <a:r>
              <a:rPr lang="en-US" err="1">
                <a:latin typeface="+mj-lt"/>
                <a:ea typeface="Verdana"/>
                <a:cs typeface="Verdana"/>
              </a:rPr>
              <a:t>en</a:t>
            </a:r>
            <a:r>
              <a:rPr lang="en-US">
                <a:latin typeface="+mj-lt"/>
                <a:ea typeface="Verdana"/>
                <a:cs typeface="Verdana"/>
              </a:rPr>
              <a:t> </a:t>
            </a:r>
            <a:r>
              <a:rPr lang="en-US" err="1">
                <a:latin typeface="+mj-lt"/>
                <a:ea typeface="Verdana"/>
                <a:cs typeface="Verdana"/>
              </a:rPr>
              <a:t>noodzaak</a:t>
            </a:r>
            <a:r>
              <a:rPr lang="en-US">
                <a:latin typeface="+mj-lt"/>
                <a:ea typeface="Verdana"/>
                <a:cs typeface="Verdana"/>
              </a:rPr>
              <a:t>               </a:t>
            </a:r>
          </a:p>
          <a:p>
            <a:pPr lvl="2"/>
            <a:endParaRPr lang="en-US">
              <a:latin typeface="+mj-lt"/>
              <a:ea typeface="Verdana"/>
              <a:cs typeface="Verdana"/>
            </a:endParaRPr>
          </a:p>
          <a:p>
            <a:pPr lvl="2"/>
            <a:endParaRPr lang="nl-NL">
              <a:latin typeface="+mj-lt"/>
            </a:endParaRPr>
          </a:p>
        </p:txBody>
      </p:sp>
      <p:sp>
        <p:nvSpPr>
          <p:cNvPr id="4" name="Tijdelijke aanduiding voor voettekst 3">
            <a:extLst>
              <a:ext uri="{FF2B5EF4-FFF2-40B4-BE49-F238E27FC236}">
                <a16:creationId xmlns:a16="http://schemas.microsoft.com/office/drawing/2014/main" id="{CB32EB38-E15F-41E3-9E80-B1CEDCC1E2EA}"/>
              </a:ext>
            </a:extLst>
          </p:cNvPr>
          <p:cNvSpPr>
            <a:spLocks noGrp="1"/>
          </p:cNvSpPr>
          <p:nvPr>
            <p:ph type="ftr" sz="quarter" idx="11"/>
          </p:nvPr>
        </p:nvSpPr>
        <p:spPr/>
        <p:txBody>
          <a:bodyPr/>
          <a:lstStyle/>
          <a:p>
            <a:r>
              <a:rPr lang="nl-NL"/>
              <a:t>Taalbuddy bijeenkomst 2 - Spreken en spreekvaardigheid</a:t>
            </a:r>
          </a:p>
        </p:txBody>
      </p:sp>
      <p:pic>
        <p:nvPicPr>
          <p:cNvPr id="3" name="Afbeelding 2" descr="Afbeelding met tekening&#10;&#10;Automatisch gegenereerde beschrijving">
            <a:extLst>
              <a:ext uri="{FF2B5EF4-FFF2-40B4-BE49-F238E27FC236}">
                <a16:creationId xmlns:a16="http://schemas.microsoft.com/office/drawing/2014/main" id="{02E7EDA8-A307-4C20-AD51-88E00E31A4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35554" y="3770722"/>
            <a:ext cx="2856446" cy="2856446"/>
          </a:xfrm>
          <a:prstGeom prst="rect">
            <a:avLst/>
          </a:prstGeom>
        </p:spPr>
      </p:pic>
      <p:sp>
        <p:nvSpPr>
          <p:cNvPr id="7" name="Tekstvak 6">
            <a:extLst>
              <a:ext uri="{FF2B5EF4-FFF2-40B4-BE49-F238E27FC236}">
                <a16:creationId xmlns:a16="http://schemas.microsoft.com/office/drawing/2014/main" id="{F04EBE1B-58BE-458D-B61D-8EFC172EE0D6}"/>
              </a:ext>
            </a:extLst>
          </p:cNvPr>
          <p:cNvSpPr txBox="1"/>
          <p:nvPr/>
        </p:nvSpPr>
        <p:spPr>
          <a:xfrm>
            <a:off x="9571500" y="6684940"/>
            <a:ext cx="2620500" cy="369332"/>
          </a:xfrm>
          <a:prstGeom prst="rect">
            <a:avLst/>
          </a:prstGeom>
          <a:noFill/>
        </p:spPr>
        <p:txBody>
          <a:bodyPr wrap="square" rtlCol="0">
            <a:spAutoFit/>
          </a:bodyPr>
          <a:lstStyle/>
          <a:p>
            <a:r>
              <a:rPr lang="nl-NL" sz="900">
                <a:hlinkClick r:id="rId3" tooltip="http://ingmarbladertenschrijft.blogspot.com/2012/09/niveaus-van-digitaal-beheer.html"/>
              </a:rPr>
              <a:t>Deze foto</a:t>
            </a:r>
            <a:r>
              <a:rPr lang="nl-NL" sz="900"/>
              <a:t> van Onbekende auteur is gelicentieerd onder </a:t>
            </a:r>
            <a:r>
              <a:rPr lang="nl-NL" sz="900">
                <a:hlinkClick r:id="rId4" tooltip="https://creativecommons.org/licenses/by-sa/3.0/"/>
              </a:rPr>
              <a:t>CC BY-SA</a:t>
            </a:r>
            <a:endParaRPr lang="nl-NL" sz="900"/>
          </a:p>
        </p:txBody>
      </p:sp>
      <p:sp>
        <p:nvSpPr>
          <p:cNvPr id="2" name="Tijdelijke aanduiding voor dianummer 1">
            <a:extLst>
              <a:ext uri="{FF2B5EF4-FFF2-40B4-BE49-F238E27FC236}">
                <a16:creationId xmlns:a16="http://schemas.microsoft.com/office/drawing/2014/main" id="{1B91FD36-7E30-4691-A794-D9ADC4FC0CE2}"/>
              </a:ext>
            </a:extLst>
          </p:cNvPr>
          <p:cNvSpPr>
            <a:spLocks noGrp="1"/>
          </p:cNvSpPr>
          <p:nvPr>
            <p:ph type="sldNum" sz="quarter" idx="12"/>
          </p:nvPr>
        </p:nvSpPr>
        <p:spPr/>
        <p:txBody>
          <a:bodyPr/>
          <a:lstStyle/>
          <a:p>
            <a:fld id="{9AA2FC48-BCFE-4310-BE43-51E56148A879}" type="slidenum">
              <a:rPr lang="nl-NL" smtClean="0"/>
              <a:t>6</a:t>
            </a:fld>
            <a:endParaRPr lang="nl-NL"/>
          </a:p>
        </p:txBody>
      </p:sp>
    </p:spTree>
    <p:extLst>
      <p:ext uri="{BB962C8B-B14F-4D97-AF65-F5344CB8AC3E}">
        <p14:creationId xmlns:p14="http://schemas.microsoft.com/office/powerpoint/2010/main" val="354861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8E455-3DEB-4C6F-840C-B07B1F611F5F}"/>
              </a:ext>
            </a:extLst>
          </p:cNvPr>
          <p:cNvSpPr>
            <a:spLocks noGrp="1"/>
          </p:cNvSpPr>
          <p:nvPr>
            <p:ph type="title"/>
          </p:nvPr>
        </p:nvSpPr>
        <p:spPr/>
        <p:txBody>
          <a:bodyPr/>
          <a:lstStyle/>
          <a:p>
            <a:r>
              <a:rPr lang="nl-NL"/>
              <a:t>Spreekopdracht</a:t>
            </a:r>
          </a:p>
        </p:txBody>
      </p:sp>
      <p:sp>
        <p:nvSpPr>
          <p:cNvPr id="3" name="Tijdelijke aanduiding voor inhoud 2">
            <a:extLst>
              <a:ext uri="{FF2B5EF4-FFF2-40B4-BE49-F238E27FC236}">
                <a16:creationId xmlns:a16="http://schemas.microsoft.com/office/drawing/2014/main" id="{42D13A39-9738-4FC5-B138-845D7AE0A058}"/>
              </a:ext>
            </a:extLst>
          </p:cNvPr>
          <p:cNvSpPr>
            <a:spLocks noGrp="1"/>
          </p:cNvSpPr>
          <p:nvPr>
            <p:ph idx="1"/>
          </p:nvPr>
        </p:nvSpPr>
        <p:spPr>
          <a:xfrm>
            <a:off x="563256" y="1165349"/>
            <a:ext cx="9000000" cy="3848100"/>
          </a:xfrm>
        </p:spPr>
        <p:txBody>
          <a:bodyPr/>
          <a:lstStyle/>
          <a:p>
            <a:r>
              <a:rPr lang="nl-NL">
                <a:latin typeface="Verdana" pitchFamily="34" charset="0"/>
              </a:rPr>
              <a:t>Hoe is het om een gesprek te voeren over een onderwerp waarmee je (nog) niet bekend bent? </a:t>
            </a:r>
          </a:p>
          <a:p>
            <a:endParaRPr lang="nl-NL">
              <a:latin typeface="Verdana" pitchFamily="34" charset="0"/>
            </a:endParaRPr>
          </a:p>
          <a:p>
            <a:r>
              <a:rPr lang="nl-NL" b="1">
                <a:latin typeface="Verdana" pitchFamily="34" charset="0"/>
              </a:rPr>
              <a:t>Verloren voorwerpen</a:t>
            </a:r>
          </a:p>
          <a:p>
            <a:r>
              <a:rPr lang="nl-NL">
                <a:latin typeface="Verdana" pitchFamily="34" charset="0"/>
              </a:rPr>
              <a:t>Je hebt iets laten liggen bij het zwembad tijdens je vakantie in Bordeaux. Bel het zwembad en vraag of het gevonden is.</a:t>
            </a:r>
          </a:p>
          <a:p>
            <a:endParaRPr lang="nl-NL">
              <a:latin typeface="Verdana" pitchFamily="34" charset="0"/>
            </a:endParaRPr>
          </a:p>
          <a:p>
            <a:r>
              <a:rPr lang="nl-NL" b="1">
                <a:latin typeface="Verdana" pitchFamily="34" charset="0"/>
              </a:rPr>
              <a:t>Gevonden voorwerpen</a:t>
            </a:r>
          </a:p>
          <a:p>
            <a:r>
              <a:rPr lang="nl-NL">
                <a:latin typeface="Verdana" pitchFamily="34" charset="0"/>
              </a:rPr>
              <a:t>Je werkt bij zwembad ‘La </a:t>
            </a:r>
            <a:r>
              <a:rPr lang="nl-NL" err="1">
                <a:latin typeface="Verdana" pitchFamily="34" charset="0"/>
              </a:rPr>
              <a:t>Plongée</a:t>
            </a:r>
            <a:r>
              <a:rPr lang="nl-NL">
                <a:latin typeface="Verdana" pitchFamily="34" charset="0"/>
              </a:rPr>
              <a:t> </a:t>
            </a:r>
            <a:r>
              <a:rPr lang="nl-NL" err="1">
                <a:latin typeface="Verdana" pitchFamily="34" charset="0"/>
              </a:rPr>
              <a:t>Heureuse</a:t>
            </a:r>
            <a:r>
              <a:rPr lang="nl-NL">
                <a:latin typeface="Verdana" pitchFamily="34" charset="0"/>
              </a:rPr>
              <a:t>’ in Bordeaux. </a:t>
            </a:r>
            <a:br>
              <a:rPr lang="nl-NL">
                <a:latin typeface="Verdana" pitchFamily="34" charset="0"/>
              </a:rPr>
            </a:br>
            <a:r>
              <a:rPr lang="nl-NL">
                <a:latin typeface="Verdana" pitchFamily="34" charset="0"/>
              </a:rPr>
              <a:t>Je wordt gebeld door iemand die iets kwijt is.</a:t>
            </a:r>
          </a:p>
          <a:p>
            <a:pPr>
              <a:buFont typeface="Arial" charset="0"/>
              <a:buChar char="•"/>
            </a:pPr>
            <a:endParaRPr lang="nl-NL">
              <a:latin typeface="Verdana" pitchFamily="34" charset="0"/>
            </a:endParaRPr>
          </a:p>
          <a:p>
            <a:endParaRPr lang="nl-NL">
              <a:latin typeface="Verdana" pitchFamily="34" charset="0"/>
            </a:endParaRPr>
          </a:p>
          <a:p>
            <a:endParaRPr lang="nl-NL"/>
          </a:p>
        </p:txBody>
      </p:sp>
      <p:sp>
        <p:nvSpPr>
          <p:cNvPr id="4" name="Tijdelijke aanduiding voor voettekst 3">
            <a:extLst>
              <a:ext uri="{FF2B5EF4-FFF2-40B4-BE49-F238E27FC236}">
                <a16:creationId xmlns:a16="http://schemas.microsoft.com/office/drawing/2014/main" id="{61B20AC2-0D4D-4DAA-ACD8-03F2925757FE}"/>
              </a:ext>
            </a:extLst>
          </p:cNvPr>
          <p:cNvSpPr>
            <a:spLocks noGrp="1"/>
          </p:cNvSpPr>
          <p:nvPr>
            <p:ph type="ftr" sz="quarter" idx="11"/>
          </p:nvPr>
        </p:nvSpPr>
        <p:spPr/>
        <p:txBody>
          <a:bodyPr/>
          <a:lstStyle/>
          <a:p>
            <a:r>
              <a:rPr lang="nl-NL"/>
              <a:t>Taalbuddy bijeenkomst 2 - Spreken en spreekvaardigheid</a:t>
            </a:r>
          </a:p>
        </p:txBody>
      </p:sp>
      <p:pic>
        <p:nvPicPr>
          <p:cNvPr id="5" name="Picture 2" descr="Afbeeldingsresultaat voor brighton">
            <a:extLst>
              <a:ext uri="{FF2B5EF4-FFF2-40B4-BE49-F238E27FC236}">
                <a16:creationId xmlns:a16="http://schemas.microsoft.com/office/drawing/2014/main" id="{B771EFF3-FE85-4450-B239-480EB530C1AF}"/>
              </a:ext>
            </a:extLst>
          </p:cNvPr>
          <p:cNvPicPr>
            <a:picLocks noChangeAspect="1" noChangeArrowheads="1"/>
          </p:cNvPicPr>
          <p:nvPr/>
        </p:nvPicPr>
        <p:blipFill>
          <a:blip r:embed="rId3">
            <a:alphaModFix amt="61000"/>
            <a:extLst>
              <a:ext uri="{28A0092B-C50C-407E-A947-70E740481C1C}">
                <a14:useLocalDpi xmlns:a14="http://schemas.microsoft.com/office/drawing/2010/main" val="0"/>
              </a:ext>
            </a:extLst>
          </a:blip>
          <a:srcRect/>
          <a:stretch>
            <a:fillRect/>
          </a:stretch>
        </p:blipFill>
        <p:spPr bwMode="auto">
          <a:xfrm>
            <a:off x="9255709" y="1975962"/>
            <a:ext cx="2493315" cy="1869986"/>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dianummer 5">
            <a:extLst>
              <a:ext uri="{FF2B5EF4-FFF2-40B4-BE49-F238E27FC236}">
                <a16:creationId xmlns:a16="http://schemas.microsoft.com/office/drawing/2014/main" id="{44498E1B-4676-4CC4-9195-4D1303464D7D}"/>
              </a:ext>
            </a:extLst>
          </p:cNvPr>
          <p:cNvSpPr>
            <a:spLocks noGrp="1"/>
          </p:cNvSpPr>
          <p:nvPr>
            <p:ph type="sldNum" sz="quarter" idx="12"/>
          </p:nvPr>
        </p:nvSpPr>
        <p:spPr/>
        <p:txBody>
          <a:bodyPr/>
          <a:lstStyle/>
          <a:p>
            <a:fld id="{9AA2FC48-BCFE-4310-BE43-51E56148A879}" type="slidenum">
              <a:rPr lang="nl-NL" smtClean="0"/>
              <a:t>7</a:t>
            </a:fld>
            <a:endParaRPr lang="nl-NL"/>
          </a:p>
        </p:txBody>
      </p:sp>
    </p:spTree>
    <p:extLst>
      <p:ext uri="{BB962C8B-B14F-4D97-AF65-F5344CB8AC3E}">
        <p14:creationId xmlns:p14="http://schemas.microsoft.com/office/powerpoint/2010/main" val="276947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AE0DD-9832-4D93-A2D8-C1CE269CECDC}"/>
              </a:ext>
            </a:extLst>
          </p:cNvPr>
          <p:cNvSpPr>
            <a:spLocks noGrp="1"/>
          </p:cNvSpPr>
          <p:nvPr>
            <p:ph type="title"/>
          </p:nvPr>
        </p:nvSpPr>
        <p:spPr/>
        <p:txBody>
          <a:bodyPr/>
          <a:lstStyle/>
          <a:p>
            <a:r>
              <a:rPr lang="nl-NL"/>
              <a:t>Gespreksvaardigheden </a:t>
            </a:r>
            <a:br>
              <a:rPr lang="nl-NL"/>
            </a:br>
            <a:r>
              <a:rPr lang="nl-NL"/>
              <a:t>(op niveau 2F)</a:t>
            </a:r>
          </a:p>
        </p:txBody>
      </p:sp>
      <p:sp>
        <p:nvSpPr>
          <p:cNvPr id="3" name="Tijdelijke aanduiding voor inhoud 2">
            <a:extLst>
              <a:ext uri="{FF2B5EF4-FFF2-40B4-BE49-F238E27FC236}">
                <a16:creationId xmlns:a16="http://schemas.microsoft.com/office/drawing/2014/main" id="{2DB10067-DBD7-4DA3-87C3-4D9D31DA1F9E}"/>
              </a:ext>
            </a:extLst>
          </p:cNvPr>
          <p:cNvSpPr>
            <a:spLocks noGrp="1"/>
          </p:cNvSpPr>
          <p:nvPr>
            <p:ph idx="1"/>
          </p:nvPr>
        </p:nvSpPr>
        <p:spPr/>
        <p:txBody>
          <a:bodyPr/>
          <a:lstStyle/>
          <a:p>
            <a:pPr marL="342900" indent="-342900">
              <a:lnSpc>
                <a:spcPct val="120000"/>
              </a:lnSpc>
              <a:buFont typeface="Wingdings" panose="05000000000000000000" pitchFamily="2" charset="2"/>
              <a:buChar char="ü"/>
            </a:pPr>
            <a:r>
              <a:rPr lang="nl-NL">
                <a:latin typeface="+mj-lt"/>
              </a:rPr>
              <a:t>Je neemt op de juiste manier je beurt tijdens een gesprek.</a:t>
            </a:r>
          </a:p>
          <a:p>
            <a:pPr marL="342900" indent="-342900">
              <a:lnSpc>
                <a:spcPct val="120000"/>
              </a:lnSpc>
              <a:buFont typeface="Wingdings" panose="05000000000000000000" pitchFamily="2" charset="2"/>
              <a:buChar char="ü"/>
            </a:pPr>
            <a:r>
              <a:rPr lang="nl-NL">
                <a:latin typeface="+mj-lt"/>
              </a:rPr>
              <a:t>Je draagt bij aan het gesprek door goed te luisteren.</a:t>
            </a:r>
          </a:p>
          <a:p>
            <a:pPr marL="342900" indent="-342900">
              <a:lnSpc>
                <a:spcPct val="120000"/>
              </a:lnSpc>
              <a:buFont typeface="Wingdings" panose="05000000000000000000" pitchFamily="2" charset="2"/>
              <a:buChar char="ü"/>
            </a:pPr>
            <a:r>
              <a:rPr lang="nl-NL">
                <a:latin typeface="+mj-lt"/>
              </a:rPr>
              <a:t>Je bent duidelijk in wat je vraagt en wat je wilt vertellen.</a:t>
            </a:r>
          </a:p>
          <a:p>
            <a:pPr marL="342900" indent="-342900">
              <a:lnSpc>
                <a:spcPct val="120000"/>
              </a:lnSpc>
              <a:buFont typeface="Wingdings" panose="05000000000000000000" pitchFamily="2" charset="2"/>
              <a:buChar char="ü"/>
            </a:pPr>
            <a:r>
              <a:rPr lang="nl-NL">
                <a:latin typeface="+mj-lt"/>
              </a:rPr>
              <a:t>Je vraagt door om de juiste informatie te krijgen.</a:t>
            </a:r>
          </a:p>
          <a:p>
            <a:pPr marL="342900" indent="-342900">
              <a:lnSpc>
                <a:spcPct val="120000"/>
              </a:lnSpc>
              <a:buFont typeface="Wingdings" panose="05000000000000000000" pitchFamily="2" charset="2"/>
              <a:buChar char="ü"/>
            </a:pPr>
            <a:r>
              <a:rPr lang="nl-NL">
                <a:latin typeface="+mj-lt"/>
              </a:rPr>
              <a:t>Je herkent het spreekdoel van de ander.</a:t>
            </a:r>
          </a:p>
          <a:p>
            <a:pPr marL="342900" indent="-342900">
              <a:lnSpc>
                <a:spcPct val="120000"/>
              </a:lnSpc>
              <a:buFont typeface="Wingdings" panose="05000000000000000000" pitchFamily="2" charset="2"/>
              <a:buChar char="ü"/>
            </a:pPr>
            <a:r>
              <a:rPr lang="nl-NL">
                <a:latin typeface="+mj-lt"/>
              </a:rPr>
              <a:t>Je stemt je taalgebruik af op je gesprekspartner.</a:t>
            </a:r>
          </a:p>
          <a:p>
            <a:pPr marL="342900" indent="-342900">
              <a:lnSpc>
                <a:spcPct val="120000"/>
              </a:lnSpc>
              <a:buFont typeface="Wingdings" panose="05000000000000000000" pitchFamily="2" charset="2"/>
              <a:buChar char="ü"/>
            </a:pPr>
            <a:r>
              <a:rPr lang="nl-NL">
                <a:latin typeface="+mj-lt"/>
              </a:rPr>
              <a:t>Je geeft soms een omschrijving van een onbekend woord.</a:t>
            </a:r>
          </a:p>
          <a:p>
            <a:pPr marL="342900" indent="-342900">
              <a:lnSpc>
                <a:spcPct val="120000"/>
              </a:lnSpc>
              <a:buFont typeface="Wingdings" panose="05000000000000000000" pitchFamily="2" charset="2"/>
              <a:buChar char="ü"/>
            </a:pPr>
            <a:r>
              <a:rPr lang="nl-NL">
                <a:latin typeface="+mj-lt"/>
              </a:rPr>
              <a:t>Je spreekt vloeiend en verstaanbaar.</a:t>
            </a:r>
          </a:p>
          <a:p>
            <a:pPr marL="342900" indent="-342900">
              <a:lnSpc>
                <a:spcPct val="120000"/>
              </a:lnSpc>
              <a:buFont typeface="Wingdings" panose="05000000000000000000" pitchFamily="2" charset="2"/>
              <a:buChar char="ü"/>
            </a:pPr>
            <a:r>
              <a:rPr lang="nl-NL">
                <a:latin typeface="+mj-lt"/>
              </a:rPr>
              <a:t>Je hebt een redelijke mate van grammaticale beheersing</a:t>
            </a:r>
          </a:p>
        </p:txBody>
      </p:sp>
      <p:sp>
        <p:nvSpPr>
          <p:cNvPr id="4" name="Tijdelijke aanduiding voor voettekst 3">
            <a:extLst>
              <a:ext uri="{FF2B5EF4-FFF2-40B4-BE49-F238E27FC236}">
                <a16:creationId xmlns:a16="http://schemas.microsoft.com/office/drawing/2014/main" id="{F79B38B5-9E58-4EB9-9495-36B3DA7B1114}"/>
              </a:ext>
            </a:extLst>
          </p:cNvPr>
          <p:cNvSpPr>
            <a:spLocks noGrp="1"/>
          </p:cNvSpPr>
          <p:nvPr>
            <p:ph type="ftr" sz="quarter" idx="11"/>
          </p:nvPr>
        </p:nvSpPr>
        <p:spPr/>
        <p:txBody>
          <a:bodyPr/>
          <a:lstStyle/>
          <a:p>
            <a:r>
              <a:rPr lang="nl-NL"/>
              <a:t>Taalbuddy bijeenkomst 2 - Spreken en spreekvaardigheid</a:t>
            </a:r>
          </a:p>
        </p:txBody>
      </p:sp>
      <p:sp>
        <p:nvSpPr>
          <p:cNvPr id="5" name="Tijdelijke aanduiding voor dianummer 4">
            <a:extLst>
              <a:ext uri="{FF2B5EF4-FFF2-40B4-BE49-F238E27FC236}">
                <a16:creationId xmlns:a16="http://schemas.microsoft.com/office/drawing/2014/main" id="{9FB43106-11BF-46E9-9869-0463AD2700CF}"/>
              </a:ext>
            </a:extLst>
          </p:cNvPr>
          <p:cNvSpPr>
            <a:spLocks noGrp="1"/>
          </p:cNvSpPr>
          <p:nvPr>
            <p:ph type="sldNum" sz="quarter" idx="12"/>
          </p:nvPr>
        </p:nvSpPr>
        <p:spPr/>
        <p:txBody>
          <a:bodyPr/>
          <a:lstStyle/>
          <a:p>
            <a:fld id="{9AA2FC48-BCFE-4310-BE43-51E56148A879}" type="slidenum">
              <a:rPr lang="nl-NL" smtClean="0"/>
              <a:t>8</a:t>
            </a:fld>
            <a:endParaRPr lang="nl-NL"/>
          </a:p>
        </p:txBody>
      </p:sp>
    </p:spTree>
    <p:extLst>
      <p:ext uri="{BB962C8B-B14F-4D97-AF65-F5344CB8AC3E}">
        <p14:creationId xmlns:p14="http://schemas.microsoft.com/office/powerpoint/2010/main" val="3428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A5B5AF-26A3-4425-BD3C-E3FF24C3D394}"/>
              </a:ext>
            </a:extLst>
          </p:cNvPr>
          <p:cNvSpPr>
            <a:spLocks noGrp="1"/>
          </p:cNvSpPr>
          <p:nvPr>
            <p:ph type="title"/>
          </p:nvPr>
        </p:nvSpPr>
        <p:spPr/>
        <p:txBody>
          <a:bodyPr/>
          <a:lstStyle/>
          <a:p>
            <a:r>
              <a:rPr lang="nl-NL"/>
              <a:t>Spreken</a:t>
            </a:r>
          </a:p>
        </p:txBody>
      </p:sp>
      <p:sp>
        <p:nvSpPr>
          <p:cNvPr id="3" name="Tijdelijke aanduiding voor inhoud 2">
            <a:extLst>
              <a:ext uri="{FF2B5EF4-FFF2-40B4-BE49-F238E27FC236}">
                <a16:creationId xmlns:a16="http://schemas.microsoft.com/office/drawing/2014/main" id="{2F5A9600-5672-4E05-8278-ACD2A4563052}"/>
              </a:ext>
            </a:extLst>
          </p:cNvPr>
          <p:cNvSpPr>
            <a:spLocks noGrp="1"/>
          </p:cNvSpPr>
          <p:nvPr>
            <p:ph idx="1"/>
          </p:nvPr>
        </p:nvSpPr>
        <p:spPr/>
        <p:txBody>
          <a:bodyPr vert="horz" lIns="0" tIns="0" rIns="0" bIns="0" rtlCol="0" anchor="t">
            <a:noAutofit/>
          </a:bodyPr>
          <a:lstStyle/>
          <a:p>
            <a:r>
              <a:rPr lang="nl-NL" b="1">
                <a:latin typeface="+mj-lt"/>
              </a:rPr>
              <a:t>Een presentatie geven</a:t>
            </a:r>
          </a:p>
          <a:p>
            <a:endParaRPr lang="nl-NL">
              <a:latin typeface="+mj-lt"/>
            </a:endParaRPr>
          </a:p>
          <a:p>
            <a:pPr marL="342900" indent="-342900">
              <a:lnSpc>
                <a:spcPct val="120000"/>
              </a:lnSpc>
              <a:buFont typeface="Arial" panose="020B0604020202020204" pitchFamily="34" charset="0"/>
              <a:buChar char="•"/>
            </a:pPr>
            <a:r>
              <a:rPr lang="nl-NL">
                <a:latin typeface="+mj-lt"/>
                <a:ea typeface="Verdana"/>
              </a:rPr>
              <a:t>Wat vind jij van presenteren?</a:t>
            </a:r>
          </a:p>
          <a:p>
            <a:pPr marL="342900" indent="-342900">
              <a:lnSpc>
                <a:spcPct val="120000"/>
              </a:lnSpc>
              <a:buFont typeface="Arial" panose="020B0604020202020204" pitchFamily="34" charset="0"/>
              <a:buChar char="•"/>
            </a:pPr>
            <a:r>
              <a:rPr lang="nl-NL">
                <a:latin typeface="+mj-lt"/>
                <a:ea typeface="Verdana"/>
              </a:rPr>
              <a:t>Wat was je beste presentatie?</a:t>
            </a:r>
          </a:p>
          <a:p>
            <a:pPr marL="342900" indent="-342900">
              <a:lnSpc>
                <a:spcPct val="120000"/>
              </a:lnSpc>
              <a:buFont typeface="Arial" panose="020B0604020202020204" pitchFamily="34" charset="0"/>
              <a:buChar char="•"/>
            </a:pPr>
            <a:r>
              <a:rPr lang="nl-NL">
                <a:latin typeface="+mj-lt"/>
                <a:ea typeface="Verdana"/>
              </a:rPr>
              <a:t>Waarom was die presentatie zo goed?</a:t>
            </a:r>
          </a:p>
          <a:p>
            <a:pPr marL="342900" indent="-342900">
              <a:lnSpc>
                <a:spcPct val="120000"/>
              </a:lnSpc>
              <a:buFont typeface="Arial" panose="020B0604020202020204" pitchFamily="34" charset="0"/>
              <a:buChar char="•"/>
            </a:pPr>
            <a:r>
              <a:rPr lang="nl-NL">
                <a:latin typeface="+mj-lt"/>
                <a:ea typeface="Verdana"/>
              </a:rPr>
              <a:t>Wat wil jij beter doen bij een volgende presentatie?</a:t>
            </a:r>
          </a:p>
          <a:p>
            <a:pPr marL="342900" indent="-342900">
              <a:lnSpc>
                <a:spcPct val="120000"/>
              </a:lnSpc>
              <a:buFont typeface="Arial" panose="020B0604020202020204" pitchFamily="34" charset="0"/>
              <a:buChar char="•"/>
            </a:pPr>
            <a:r>
              <a:rPr lang="nl-NL">
                <a:latin typeface="+mj-lt"/>
                <a:ea typeface="Verdana"/>
              </a:rPr>
              <a:t>Welke tip heb jij voor het gebruik van een online tool?</a:t>
            </a:r>
            <a:endParaRPr lang="nl-NL">
              <a:latin typeface="+mj-lt"/>
            </a:endParaRPr>
          </a:p>
        </p:txBody>
      </p:sp>
      <p:sp>
        <p:nvSpPr>
          <p:cNvPr id="4" name="Tijdelijke aanduiding voor voettekst 3">
            <a:extLst>
              <a:ext uri="{FF2B5EF4-FFF2-40B4-BE49-F238E27FC236}">
                <a16:creationId xmlns:a16="http://schemas.microsoft.com/office/drawing/2014/main" id="{B97C31A1-0019-415F-9432-20B3F280D160}"/>
              </a:ext>
            </a:extLst>
          </p:cNvPr>
          <p:cNvSpPr>
            <a:spLocks noGrp="1"/>
          </p:cNvSpPr>
          <p:nvPr>
            <p:ph type="ftr" sz="quarter" idx="11"/>
          </p:nvPr>
        </p:nvSpPr>
        <p:spPr/>
        <p:txBody>
          <a:bodyPr/>
          <a:lstStyle/>
          <a:p>
            <a:r>
              <a:rPr lang="nl-NL"/>
              <a:t>Taalbuddy bijeenkomst 2 - Spreken en spreekvaardigheid</a:t>
            </a:r>
          </a:p>
        </p:txBody>
      </p:sp>
      <p:pic>
        <p:nvPicPr>
          <p:cNvPr id="5" name="Afbeelding 6" descr="Afbeelding met binnen, persoon, staand, vrouw&#10;&#10;Beschrijving is gegenereerd met zeer hoge betrouwbaarheid">
            <a:extLst>
              <a:ext uri="{FF2B5EF4-FFF2-40B4-BE49-F238E27FC236}">
                <a16:creationId xmlns:a16="http://schemas.microsoft.com/office/drawing/2014/main" id="{B3AA00FD-D483-4D7D-BC6C-486415B88CC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29787" y="1242674"/>
            <a:ext cx="2477131" cy="1605642"/>
          </a:xfrm>
          <a:prstGeom prst="rect">
            <a:avLst/>
          </a:prstGeom>
        </p:spPr>
      </p:pic>
      <p:sp>
        <p:nvSpPr>
          <p:cNvPr id="6" name="Tijdelijke aanduiding voor dianummer 5">
            <a:extLst>
              <a:ext uri="{FF2B5EF4-FFF2-40B4-BE49-F238E27FC236}">
                <a16:creationId xmlns:a16="http://schemas.microsoft.com/office/drawing/2014/main" id="{3F002F6A-7170-4D8D-99D0-BCB3C8A94721}"/>
              </a:ext>
            </a:extLst>
          </p:cNvPr>
          <p:cNvSpPr>
            <a:spLocks noGrp="1"/>
          </p:cNvSpPr>
          <p:nvPr>
            <p:ph type="sldNum" sz="quarter" idx="12"/>
          </p:nvPr>
        </p:nvSpPr>
        <p:spPr/>
        <p:txBody>
          <a:bodyPr/>
          <a:lstStyle/>
          <a:p>
            <a:fld id="{9AA2FC48-BCFE-4310-BE43-51E56148A879}" type="slidenum">
              <a:rPr lang="nl-NL" smtClean="0"/>
              <a:t>9</a:t>
            </a:fld>
            <a:endParaRPr lang="nl-NL"/>
          </a:p>
        </p:txBody>
      </p:sp>
    </p:spTree>
    <p:extLst>
      <p:ext uri="{BB962C8B-B14F-4D97-AF65-F5344CB8AC3E}">
        <p14:creationId xmlns:p14="http://schemas.microsoft.com/office/powerpoint/2010/main" val="355092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SLSKleur">
      <a:dk1>
        <a:sysClr val="windowText" lastClr="000000"/>
      </a:dk1>
      <a:lt1>
        <a:sysClr val="window" lastClr="FFFFFF"/>
      </a:lt1>
      <a:dk2>
        <a:srgbClr val="AD9150"/>
      </a:dk2>
      <a:lt2>
        <a:srgbClr val="F4F0E6"/>
      </a:lt2>
      <a:accent1>
        <a:srgbClr val="AD9150"/>
      </a:accent1>
      <a:accent2>
        <a:srgbClr val="000000"/>
      </a:accent2>
      <a:accent3>
        <a:srgbClr val="EEB7BE"/>
      </a:accent3>
      <a:accent4>
        <a:srgbClr val="D39FA5"/>
      </a:accent4>
      <a:accent5>
        <a:srgbClr val="BA888C"/>
      </a:accent5>
      <a:accent6>
        <a:srgbClr val="9F7173"/>
      </a:accent6>
      <a:hlink>
        <a:srgbClr val="000000"/>
      </a:hlink>
      <a:folHlink>
        <a:srgbClr val="000000"/>
      </a:folHlink>
    </a:clrScheme>
    <a:fontScheme name="SLShelvetica">
      <a:majorFont>
        <a:latin typeface="HelveticaNeueLT Pro 55 Roman"/>
        <a:ea typeface=""/>
        <a:cs typeface=""/>
      </a:majorFont>
      <a:minorFont>
        <a:latin typeface="HelveticaNeueLT Pro 55 Roman"/>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S_Presentatie.potx" id="{3192C9E0-8C6D-4848-86B9-02E04D608959}" vid="{49A814BA-2DE3-4B96-AC48-8A7370478A5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07A10ABA19274694E16A80F3801B58" ma:contentTypeVersion="12" ma:contentTypeDescription="Een nieuw document maken." ma:contentTypeScope="" ma:versionID="ad05057deefd58774453014def4b7885">
  <xsd:schema xmlns:xsd="http://www.w3.org/2001/XMLSchema" xmlns:xs="http://www.w3.org/2001/XMLSchema" xmlns:p="http://schemas.microsoft.com/office/2006/metadata/properties" xmlns:ns2="f3c4a4e7-4a11-4f10-997b-8650d97e2035" xmlns:ns3="a6b9fb22-25df-4dae-870a-8149d4692400" targetNamespace="http://schemas.microsoft.com/office/2006/metadata/properties" ma:root="true" ma:fieldsID="be9f436c7c5a9c98bcff0e79e4f79583" ns2:_="" ns3:_="">
    <xsd:import namespace="f3c4a4e7-4a11-4f10-997b-8650d97e2035"/>
    <xsd:import namespace="a6b9fb22-25df-4dae-870a-8149d46924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c4a4e7-4a11-4f10-997b-8650d97e20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b9fb22-25df-4dae-870a-8149d4692400"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D541A4-A063-41D0-8A9E-5483750513B6}">
  <ds:schemaRefs>
    <ds:schemaRef ds:uri="http://schemas.microsoft.com/sharepoint/v3/contenttype/forms"/>
  </ds:schemaRefs>
</ds:datastoreItem>
</file>

<file path=customXml/itemProps2.xml><?xml version="1.0" encoding="utf-8"?>
<ds:datastoreItem xmlns:ds="http://schemas.openxmlformats.org/officeDocument/2006/customXml" ds:itemID="{7FF282DC-AE3E-4EF9-9878-EE961AA7DF2B}">
  <ds:schemaRefs>
    <ds:schemaRef ds:uri="a6b9fb22-25df-4dae-870a-8149d4692400"/>
    <ds:schemaRef ds:uri="f3c4a4e7-4a11-4f10-997b-8650d97e20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9DF439A-41F3-44C3-B585-71254BCD3B87}">
  <ds:schemaRefs>
    <ds:schemaRef ds:uri="a6b9fb22-25df-4dae-870a-8149d4692400"/>
    <ds:schemaRef ds:uri="f3c4a4e7-4a11-4f10-997b-8650d97e2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SLS_Presentatie</Template>
  <TotalTime>3</TotalTime>
  <Words>2620</Words>
  <Application>Microsoft Office PowerPoint</Application>
  <PresentationFormat>Breedbeeld</PresentationFormat>
  <Paragraphs>304</Paragraphs>
  <Slides>25</Slides>
  <Notes>13</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25</vt:i4>
      </vt:variant>
    </vt:vector>
  </HeadingPairs>
  <TitlesOfParts>
    <vt:vector size="31" baseType="lpstr">
      <vt:lpstr>Arial</vt:lpstr>
      <vt:lpstr>Calibri</vt:lpstr>
      <vt:lpstr>HelveticaNeueLT Pro 55 Roman</vt:lpstr>
      <vt:lpstr>Verdana</vt:lpstr>
      <vt:lpstr>Wingdings</vt:lpstr>
      <vt:lpstr>Kantoorthema</vt:lpstr>
      <vt:lpstr>Taalbuddy  Bijeenkomst 2</vt:lpstr>
      <vt:lpstr>Taalbuddy bijeenkomst 2 Spreken en gesprekken voeren</vt:lpstr>
      <vt:lpstr>Terugblik en opdracht</vt:lpstr>
      <vt:lpstr>Even opfrissen</vt:lpstr>
      <vt:lpstr>Doelen van deze bijeenkomst</vt:lpstr>
      <vt:lpstr>Handige afkortingen </vt:lpstr>
      <vt:lpstr>Spreekopdracht</vt:lpstr>
      <vt:lpstr>Gespreksvaardigheden  (op niveau 2F)</vt:lpstr>
      <vt:lpstr>Spreken</vt:lpstr>
      <vt:lpstr>Het VUT-model</vt:lpstr>
      <vt:lpstr>Het VUT-model</vt:lpstr>
      <vt:lpstr>Het VUT-model</vt:lpstr>
      <vt:lpstr>Gesprekken voeren</vt:lpstr>
      <vt:lpstr>Het VUT-model</vt:lpstr>
      <vt:lpstr>Het VUT-model</vt:lpstr>
      <vt:lpstr>Het VUT-model</vt:lpstr>
      <vt:lpstr>Feedback op spreekvaardigheid</vt:lpstr>
      <vt:lpstr>Feedback op spreekvaardigheid</vt:lpstr>
      <vt:lpstr>Niveau 1F en 2F Spreken</vt:lpstr>
      <vt:lpstr>Niveau 1F en 2F Gesprekken voeren</vt:lpstr>
      <vt:lpstr>Niveau 1F en 2F Gesprekken voeren (vervolg)</vt:lpstr>
      <vt:lpstr>Doen en niet doen</vt:lpstr>
      <vt:lpstr>Opdracht</vt:lpstr>
      <vt:lpstr>Terugblik en vooruitblik</vt:lpstr>
      <vt:lpstr>Zijn er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Taalbuddy  Module 2</dc:title>
  <dc:creator>Dianne Steuten</dc:creator>
  <cp:lastModifiedBy>Tessa Boff Tonella</cp:lastModifiedBy>
  <cp:revision>3</cp:revision>
  <dcterms:created xsi:type="dcterms:W3CDTF">2020-04-08T12:15:40Z</dcterms:created>
  <dcterms:modified xsi:type="dcterms:W3CDTF">2023-07-05T09:52:39Z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0x0101006507A10ABA19274694E16A80F3801B58</vt:lpwstr>
  </property>
</Properties>
</file>